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Lst>
  <p:notesMasterIdLst>
    <p:notesMasterId r:id="rId73"/>
  </p:notesMasterIdLst>
  <p:sldIdLst>
    <p:sldId id="313" r:id="rId11"/>
    <p:sldId id="317" r:id="rId12"/>
    <p:sldId id="314" r:id="rId13"/>
    <p:sldId id="315" r:id="rId14"/>
    <p:sldId id="316" r:id="rId15"/>
    <p:sldId id="274" r:id="rId16"/>
    <p:sldId id="269" r:id="rId17"/>
    <p:sldId id="267" r:id="rId18"/>
    <p:sldId id="268" r:id="rId19"/>
    <p:sldId id="321" r:id="rId20"/>
    <p:sldId id="318" r:id="rId21"/>
    <p:sldId id="319" r:id="rId22"/>
    <p:sldId id="320" r:id="rId23"/>
    <p:sldId id="276" r:id="rId24"/>
    <p:sldId id="278" r:id="rId25"/>
    <p:sldId id="279" r:id="rId26"/>
    <p:sldId id="295" r:id="rId27"/>
    <p:sldId id="277" r:id="rId28"/>
    <p:sldId id="280" r:id="rId29"/>
    <p:sldId id="281" r:id="rId30"/>
    <p:sldId id="291" r:id="rId31"/>
    <p:sldId id="292" r:id="rId32"/>
    <p:sldId id="293" r:id="rId33"/>
    <p:sldId id="294" r:id="rId34"/>
    <p:sldId id="296" r:id="rId35"/>
    <p:sldId id="271" r:id="rId36"/>
    <p:sldId id="283" r:id="rId37"/>
    <p:sldId id="288" r:id="rId38"/>
    <p:sldId id="282" r:id="rId39"/>
    <p:sldId id="290" r:id="rId40"/>
    <p:sldId id="284" r:id="rId41"/>
    <p:sldId id="275" r:id="rId42"/>
    <p:sldId id="285" r:id="rId43"/>
    <p:sldId id="273" r:id="rId44"/>
    <p:sldId id="272" r:id="rId45"/>
    <p:sldId id="286" r:id="rId46"/>
    <p:sldId id="287" r:id="rId47"/>
    <p:sldId id="322" r:id="rId48"/>
    <p:sldId id="263" r:id="rId49"/>
    <p:sldId id="323" r:id="rId50"/>
    <p:sldId id="357" r:id="rId51"/>
    <p:sldId id="258" r:id="rId52"/>
    <p:sldId id="259" r:id="rId53"/>
    <p:sldId id="350"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4"/>
    <p:sldId id="344" r:id="rId75"/>
    <p:sldId id="345" r:id="rId76"/>
    <p:sldId id="346" r:id="rId77"/>
    <p:sldId id="347" r:id="rId78"/>
    <p:sldId id="348" r:id="rId79"/>
    <p:sldId id="349" r:id="rId80"/>
    <p:sldId id="352" r:id="rId81"/>
    <p:sldId id="353" r:id="rId82"/>
    <p:sldId id="354" r:id="rId83"/>
    <p:sldId id="355" r:id="rId84"/>
    <p:sldId id="356" r:id="rId85"/>
    <p:sldId id="261" r:id="rId86"/>
    <p:sldId id="262" r:id="rId87"/>
    <p:sldId id="265" r:id="rId88"/>
    <p:sldId id="266" r:id="rId89"/>
    <p:sldId id="351"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01" d="100"/>
          <a:sy n="101" d="100"/>
        </p:scale>
        <p:origin x="114" y="7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79.xml"/><Relationship Id="rId9" Type="http://schemas.openxmlformats.org/officeDocument/2006/relationships/slideMaster" Target="slideMasters/slideMaster8.xml"/><Relationship Id="rId89" Type="http://schemas.openxmlformats.org/officeDocument/2006/relationships/slide" Target="slides/slide78.xml"/><Relationship Id="rId88" Type="http://schemas.openxmlformats.org/officeDocument/2006/relationships/slide" Target="slides/slide77.xml"/><Relationship Id="rId87" Type="http://schemas.openxmlformats.org/officeDocument/2006/relationships/slide" Target="slides/slide76.xml"/><Relationship Id="rId86" Type="http://schemas.openxmlformats.org/officeDocument/2006/relationships/slide" Target="slides/slide75.xml"/><Relationship Id="rId85" Type="http://schemas.openxmlformats.org/officeDocument/2006/relationships/slide" Target="slides/slide74.xml"/><Relationship Id="rId84" Type="http://schemas.openxmlformats.org/officeDocument/2006/relationships/slide" Target="slides/slide73.xml"/><Relationship Id="rId83" Type="http://schemas.openxmlformats.org/officeDocument/2006/relationships/slide" Target="slides/slide72.xml"/><Relationship Id="rId82" Type="http://schemas.openxmlformats.org/officeDocument/2006/relationships/slide" Target="slides/slide71.xml"/><Relationship Id="rId81" Type="http://schemas.openxmlformats.org/officeDocument/2006/relationships/slide" Target="slides/slide70.xml"/><Relationship Id="rId80" Type="http://schemas.openxmlformats.org/officeDocument/2006/relationships/slide" Target="slides/slide69.xml"/><Relationship Id="rId8" Type="http://schemas.openxmlformats.org/officeDocument/2006/relationships/slideMaster" Target="slideMasters/slideMaster7.xml"/><Relationship Id="rId79" Type="http://schemas.openxmlformats.org/officeDocument/2006/relationships/slide" Target="slides/slide68.xml"/><Relationship Id="rId78" Type="http://schemas.openxmlformats.org/officeDocument/2006/relationships/slide" Target="slides/slide67.xml"/><Relationship Id="rId77" Type="http://schemas.openxmlformats.org/officeDocument/2006/relationships/slide" Target="slides/slide66.xml"/><Relationship Id="rId76" Type="http://schemas.openxmlformats.org/officeDocument/2006/relationships/slide" Target="slides/slide65.xml"/><Relationship Id="rId75" Type="http://schemas.openxmlformats.org/officeDocument/2006/relationships/slide" Target="slides/slide64.xml"/><Relationship Id="rId74" Type="http://schemas.openxmlformats.org/officeDocument/2006/relationships/slide" Target="slides/slide63.xml"/><Relationship Id="rId73" Type="http://schemas.openxmlformats.org/officeDocument/2006/relationships/notesMaster" Target="notesMasters/notesMaster1.xml"/><Relationship Id="rId72" Type="http://schemas.openxmlformats.org/officeDocument/2006/relationships/slide" Target="slides/slide62.xml"/><Relationship Id="rId71" Type="http://schemas.openxmlformats.org/officeDocument/2006/relationships/slide" Target="slides/slide61.xml"/><Relationship Id="rId70" Type="http://schemas.openxmlformats.org/officeDocument/2006/relationships/slide" Target="slides/slide60.xml"/><Relationship Id="rId7" Type="http://schemas.openxmlformats.org/officeDocument/2006/relationships/slideMaster" Target="slideMasters/slideMaster6.xml"/><Relationship Id="rId69" Type="http://schemas.openxmlformats.org/officeDocument/2006/relationships/slide" Target="slides/slide59.xml"/><Relationship Id="rId68" Type="http://schemas.openxmlformats.org/officeDocument/2006/relationships/slide" Target="slides/slide58.xml"/><Relationship Id="rId67" Type="http://schemas.openxmlformats.org/officeDocument/2006/relationships/slide" Target="slides/slide57.xml"/><Relationship Id="rId66" Type="http://schemas.openxmlformats.org/officeDocument/2006/relationships/slide" Target="slides/slide56.xml"/><Relationship Id="rId65" Type="http://schemas.openxmlformats.org/officeDocument/2006/relationships/slide" Target="slides/slide55.xml"/><Relationship Id="rId64" Type="http://schemas.openxmlformats.org/officeDocument/2006/relationships/slide" Target="slides/slide54.xml"/><Relationship Id="rId63" Type="http://schemas.openxmlformats.org/officeDocument/2006/relationships/slide" Target="slides/slide53.xml"/><Relationship Id="rId62" Type="http://schemas.openxmlformats.org/officeDocument/2006/relationships/slide" Target="slides/slide52.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A7E34-89F9-4C14-9500-29078BC9B84E}"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ADD93-A9C3-49C0-8ABD-BE15D30A536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5D0DACE-38E0-42D2-9336-2B707D34BC6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5D0DACE-38E0-42D2-9336-2B707D34BC6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5D0DACE-38E0-42D2-9336-2B707D34BC6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7" name="页脚占位符 16"/>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8" name="灯片编号占位符 17"/>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页脚占位符 5"/>
          <p:cNvSpPr>
            <a:spLocks noGrp="1"/>
          </p:cNvSpPr>
          <p:nvPr>
            <p:ph type="ftr" sz="quarter" idx="11"/>
            <p:custDataLst>
              <p:tags r:id="rId6"/>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12"/>
            <p:custDataLst>
              <p:tags r:id="rId7"/>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8" name="页脚占位符 7"/>
          <p:cNvSpPr>
            <a:spLocks noGrp="1"/>
          </p:cNvSpPr>
          <p:nvPr>
            <p:ph type="ftr" sz="quarter" idx="11"/>
            <p:custDataLst>
              <p:tags r:id="rId8"/>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9" name="灯片编号占位符 8"/>
          <p:cNvSpPr>
            <a:spLocks noGrp="1"/>
          </p:cNvSpPr>
          <p:nvPr>
            <p:ph type="sldNum" sz="quarter" idx="12"/>
            <p:custDataLst>
              <p:tags r:id="rId9"/>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页脚占位符 3"/>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灯片编号占位符 4"/>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3" name="页脚占位符 2"/>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EFD9D74-47D9-4702-A33C-335B63B48DBF}"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页脚占位符 5"/>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ABC47A4-756D-490B-A52F-7D9E2C9FC05F}"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7" name="页脚占位符 16"/>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8" name="灯片编号占位符 17"/>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页脚占位符 5"/>
          <p:cNvSpPr>
            <a:spLocks noGrp="1"/>
          </p:cNvSpPr>
          <p:nvPr>
            <p:ph type="ftr" sz="quarter" idx="11"/>
            <p:custDataLst>
              <p:tags r:id="rId6"/>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12"/>
            <p:custDataLst>
              <p:tags r:id="rId7"/>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8" name="页脚占位符 7"/>
          <p:cNvSpPr>
            <a:spLocks noGrp="1"/>
          </p:cNvSpPr>
          <p:nvPr>
            <p:ph type="ftr" sz="quarter" idx="11"/>
            <p:custDataLst>
              <p:tags r:id="rId8"/>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9" name="灯片编号占位符 8"/>
          <p:cNvSpPr>
            <a:spLocks noGrp="1"/>
          </p:cNvSpPr>
          <p:nvPr>
            <p:ph type="sldNum" sz="quarter" idx="12"/>
            <p:custDataLst>
              <p:tags r:id="rId9"/>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页脚占位符 3"/>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灯片编号占位符 4"/>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3" name="页脚占位符 2"/>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EFD9D74-47D9-4702-A33C-335B63B48DBF}"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页脚占位符 5"/>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ABC47A4-756D-490B-A52F-7D9E2C9FC05F}"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7" name="页脚占位符 16"/>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8" name="灯片编号占位符 17"/>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页脚占位符 5"/>
          <p:cNvSpPr>
            <a:spLocks noGrp="1"/>
          </p:cNvSpPr>
          <p:nvPr>
            <p:ph type="ftr" sz="quarter" idx="11"/>
            <p:custDataLst>
              <p:tags r:id="rId6"/>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12"/>
            <p:custDataLst>
              <p:tags r:id="rId7"/>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8" name="页脚占位符 7"/>
          <p:cNvSpPr>
            <a:spLocks noGrp="1"/>
          </p:cNvSpPr>
          <p:nvPr>
            <p:ph type="ftr" sz="quarter" idx="11"/>
            <p:custDataLst>
              <p:tags r:id="rId8"/>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9" name="灯片编号占位符 8"/>
          <p:cNvSpPr>
            <a:spLocks noGrp="1"/>
          </p:cNvSpPr>
          <p:nvPr>
            <p:ph type="sldNum" sz="quarter" idx="12"/>
            <p:custDataLst>
              <p:tags r:id="rId9"/>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页脚占位符 3"/>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灯片编号占位符 4"/>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3" name="页脚占位符 2"/>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EFD9D74-47D9-4702-A33C-335B63B48DBF}"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页脚占位符 5"/>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ABC47A4-756D-490B-A52F-7D9E2C9FC05F}"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17" name="页脚占位符 16"/>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18" name="灯片编号占位符 17"/>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DA16AA21-1863-4931-97CB-99D0A168701B}"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6" name="页脚占位符 5"/>
          <p:cNvSpPr>
            <a:spLocks noGrp="1"/>
          </p:cNvSpPr>
          <p:nvPr>
            <p:ph type="ftr" sz="quarter" idx="11"/>
            <p:custDataLst>
              <p:tags r:id="rId6"/>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7" name="灯片编号占位符 6"/>
          <p:cNvSpPr>
            <a:spLocks noGrp="1"/>
          </p:cNvSpPr>
          <p:nvPr>
            <p:ph type="sldNum" sz="quarter" idx="12"/>
            <p:custDataLst>
              <p:tags r:id="rId7"/>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8" name="页脚占位符 7"/>
          <p:cNvSpPr>
            <a:spLocks noGrp="1"/>
          </p:cNvSpPr>
          <p:nvPr>
            <p:ph type="ftr" sz="quarter" idx="11"/>
            <p:custDataLst>
              <p:tags r:id="rId8"/>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9" name="灯片编号占位符 8"/>
          <p:cNvSpPr>
            <a:spLocks noGrp="1"/>
          </p:cNvSpPr>
          <p:nvPr>
            <p:ph type="sldNum" sz="quarter" idx="12"/>
            <p:custDataLst>
              <p:tags r:id="rId9"/>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4" name="页脚占位符 3"/>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5" name="灯片编号占位符 4"/>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3" name="页脚占位符 2"/>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4" name="灯片编号占位符 3"/>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EFD9D74-47D9-4702-A33C-335B63B48DBF}"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6" name="页脚占位符 5"/>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7" name="灯片编号占位符 6"/>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ABC47A4-756D-490B-A52F-7D9E2C9FC05F}"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3772C379-9A7C-4C87-A116-CBE9F58B04C5}" type="datetimeFigureOut">
              <a:rPr lang="en-US" dirty="0"/>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microsoft.com/office/2007/relationships/hdphoto" Target="../media/image4.wdp"/><Relationship Id="rId12" Type="http://schemas.openxmlformats.org/officeDocument/2006/relationships/image" Target="../media/image5.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8" Type="http://schemas.openxmlformats.org/officeDocument/2006/relationships/theme" Target="../theme/theme4.xml"/><Relationship Id="rId17" Type="http://schemas.openxmlformats.org/officeDocument/2006/relationships/tags" Target="../tags/tag186.xml"/><Relationship Id="rId16" Type="http://schemas.openxmlformats.org/officeDocument/2006/relationships/tags" Target="../tags/tag185.xml"/><Relationship Id="rId15" Type="http://schemas.openxmlformats.org/officeDocument/2006/relationships/tags" Target="../tags/tag18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7.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9" Type="http://schemas.openxmlformats.org/officeDocument/2006/relationships/theme" Target="../theme/theme8.xml"/><Relationship Id="rId18" Type="http://schemas.openxmlformats.org/officeDocument/2006/relationships/tags" Target="../tags/tag247.xml"/><Relationship Id="rId17" Type="http://schemas.openxmlformats.org/officeDocument/2006/relationships/tags" Target="../tags/tag246.xml"/><Relationship Id="rId16" Type="http://schemas.openxmlformats.org/officeDocument/2006/relationships/tags" Target="../tags/tag245.xml"/><Relationship Id="rId15" Type="http://schemas.openxmlformats.org/officeDocument/2006/relationships/tags" Target="../tags/tag244.xml"/><Relationship Id="rId14" Type="http://schemas.openxmlformats.org/officeDocument/2006/relationships/tags" Target="../tags/tag243.xml"/><Relationship Id="rId13" Type="http://schemas.openxmlformats.org/officeDocument/2006/relationships/tags" Target="../tags/tag242.xml"/><Relationship Id="rId12" Type="http://schemas.openxmlformats.org/officeDocument/2006/relationships/image" Target="../media/image7.pn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9.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ustDataLst>
      <p:tags r:id="rId17"/>
    </p:custData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ustDataLst>
      <p:tags r:id="rId17"/>
    </p:custData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pitchFamily="34" charset="-122"/>
              <a:cs typeface="+mn-cs"/>
            </a:endParaRPr>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45.xml"/><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1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35.xml"/><Relationship Id="rId7" Type="http://schemas.openxmlformats.org/officeDocument/2006/relationships/tags" Target="../tags/tag248.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49.xml"/><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50.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tags" Target="../tags/tag251.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52.xml"/><Relationship Id="rId2" Type="http://schemas.openxmlformats.org/officeDocument/2006/relationships/image" Target="../media/image36.png"/><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53.xml"/><Relationship Id="rId2" Type="http://schemas.openxmlformats.org/officeDocument/2006/relationships/image" Target="../media/image37.png"/><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tags" Target="../tags/tag254.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255.xml"/><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55.png"/><Relationship Id="rId1"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56.png"/><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57.png"/><Relationship Id="rId1"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58.png"/><Relationship Id="rId1"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59.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microsoft.com/office/2007/relationships/hdphoto" Target="../media/image11.wdp"/><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60.png"/><Relationship Id="rId1"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61.png"/><Relationship Id="rId1"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62.png"/><Relationship Id="rId1"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63.png"/><Relationship Id="rId1"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64.png"/><Relationship Id="rId1"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65.png"/><Relationship Id="rId1"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66.png"/><Relationship Id="rId1"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67.png"/><Relationship Id="rId1" Type="http://schemas.openxmlformats.org/officeDocument/2006/relationships/image" Target="../media/image7.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3.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7.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3.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72.png"/><Relationship Id="rId1"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73.png"/><Relationship Id="rId1" Type="http://schemas.openxmlformats.org/officeDocument/2006/relationships/image" Target="../media/image7.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8.xml"/><Relationship Id="rId3" Type="http://schemas.openxmlformats.org/officeDocument/2006/relationships/tags" Target="../tags/tag256.xml"/><Relationship Id="rId2" Type="http://schemas.openxmlformats.org/officeDocument/2006/relationships/image" Target="../media/image75.png"/><Relationship Id="rId1" Type="http://schemas.openxmlformats.org/officeDocument/2006/relationships/image" Target="../media/image74.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8.xml"/><Relationship Id="rId3" Type="http://schemas.openxmlformats.org/officeDocument/2006/relationships/tags" Target="../tags/tag257.xml"/><Relationship Id="rId2" Type="http://schemas.openxmlformats.org/officeDocument/2006/relationships/image" Target="../media/image77.png"/><Relationship Id="rId1" Type="http://schemas.openxmlformats.org/officeDocument/2006/relationships/image" Target="../media/image76.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8.xml"/><Relationship Id="rId3" Type="http://schemas.openxmlformats.org/officeDocument/2006/relationships/tags" Target="../tags/tag258.xml"/><Relationship Id="rId2" Type="http://schemas.openxmlformats.org/officeDocument/2006/relationships/image" Target="../media/image79.png"/><Relationship Id="rId1"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tags" Target="../tags/tag259.xml"/><Relationship Id="rId1"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tags" Target="../tags/tag260.xml"/><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9.xml"/><Relationship Id="rId3" Type="http://schemas.openxmlformats.org/officeDocument/2006/relationships/tags" Target="../tags/tag261.xml"/><Relationship Id="rId2" Type="http://schemas.openxmlformats.org/officeDocument/2006/relationships/image" Target="../media/image83.png"/><Relationship Id="rId1"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tags" Target="../tags/tag262.xml"/><Relationship Id="rId1"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9.xml"/><Relationship Id="rId1" Type="http://schemas.openxmlformats.org/officeDocument/2006/relationships/tags" Target="../tags/tag26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image" Target="../media/image85.png"/><Relationship Id="rId1" Type="http://schemas.openxmlformats.org/officeDocument/2006/relationships/image" Target="../media/image7.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95.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image" Target="../media/image89.png"/><Relationship Id="rId1"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image" Target="../media/image90.png"/><Relationship Id="rId1"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7.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7.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
            <a:ext cx="12192000" cy="6867330"/>
            <a:chOff x="0" y="1"/>
            <a:chExt cx="12192000" cy="6867330"/>
          </a:xfrm>
        </p:grpSpPr>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1" r="33" b="20597"/>
            <a:stretch>
              <a:fillRect/>
            </a:stretch>
          </p:blipFill>
          <p:spPr>
            <a:xfrm>
              <a:off x="0" y="1"/>
              <a:ext cx="12192000" cy="6867330"/>
            </a:xfrm>
            <a:prstGeom prst="rect">
              <a:avLst/>
            </a:prstGeom>
            <a:noFill/>
            <a:effectLst/>
          </p:spPr>
        </p:pic>
        <p:sp>
          <p:nvSpPr>
            <p:cNvPr id="5" name="Rectangle 4"/>
            <p:cNvSpPr/>
            <p:nvPr/>
          </p:nvSpPr>
          <p:spPr>
            <a:xfrm>
              <a:off x="208383" y="233266"/>
              <a:ext cx="11775233" cy="6400800"/>
            </a:xfrm>
            <a:prstGeom prst="rect">
              <a:avLst/>
            </a:prstGeom>
            <a:solidFill>
              <a:schemeClr val="bg2">
                <a:alpha val="65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58" y="409612"/>
            <a:ext cx="3532773" cy="3024054"/>
          </a:xfrm>
          <a:prstGeom prst="rect">
            <a:avLst/>
          </a:prstGeom>
        </p:spPr>
      </p:pic>
      <p:sp>
        <p:nvSpPr>
          <p:cNvPr id="8" name="Title 1"/>
          <p:cNvSpPr txBox="1"/>
          <p:nvPr/>
        </p:nvSpPr>
        <p:spPr>
          <a:xfrm>
            <a:off x="2527248" y="2911066"/>
            <a:ext cx="7531152" cy="22938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PUPPETEAR</a:t>
            </a:r>
            <a:endParaRPr lang="en-US" sz="11000" dirty="0" smtClean="0"/>
          </a:p>
          <a:p>
            <a:pPr algn="ctr"/>
            <a:r>
              <a:rPr lang="en-US" sz="3200" dirty="0" smtClean="0"/>
              <a:t>GD06 GROUP</a:t>
            </a:r>
            <a:endParaRPr lang="en-US" sz="3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1085427" y="1759599"/>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G</a:t>
            </a:r>
            <a:r>
              <a:rPr lang="en-US" altLang="zh-CN" sz="11000" dirty="0" smtClean="0"/>
              <a:t>ame Art</a:t>
            </a:r>
            <a:endParaRPr lang="en-US" sz="11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620" y="1474"/>
            <a:ext cx="12189380" cy="6856526"/>
          </a:xfrm>
        </p:spPr>
      </p:pic>
      <p:sp>
        <p:nvSpPr>
          <p:cNvPr id="9" name="TextBox 8"/>
          <p:cNvSpPr txBox="1"/>
          <p:nvPr/>
        </p:nvSpPr>
        <p:spPr>
          <a:xfrm>
            <a:off x="402771" y="5380672"/>
            <a:ext cx="318225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The main characters to gothic-based, in order to match the theme of revenge, the main tone are dark.</a:t>
            </a:r>
            <a:b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
            </a:r>
            <a:r>
              <a:rPr lang="en-US" altLang="zh-CN" dirty="0" smtClean="0"/>
              <a:t>ipper</a:t>
            </a:r>
            <a:endParaRPr lang="en-US" dirty="0"/>
          </a:p>
        </p:txBody>
      </p:sp>
      <p:sp>
        <p:nvSpPr>
          <p:cNvPr id="3" name="Content Placeholder 2"/>
          <p:cNvSpPr>
            <a:spLocks noGrp="1"/>
          </p:cNvSpPr>
          <p:nvPr>
            <p:ph idx="1"/>
          </p:nvPr>
        </p:nvSpPr>
        <p:spPr>
          <a:xfrm>
            <a:off x="838200" y="1825625"/>
            <a:ext cx="3458029" cy="3355975"/>
          </a:xfrm>
        </p:spPr>
        <p:txBody>
          <a:bodyPr>
            <a:normAutofit fontScale="85000" lnSpcReduction="10000"/>
          </a:bodyPr>
          <a:lstStyle/>
          <a:p>
            <a:r>
              <a:rPr lang="en-US" dirty="0" smtClean="0"/>
              <a:t>the protagonist is a common doll, in the boy’s lodging under the grim, broken doll from the eyes of the blood-red overflow line, that is, he came from the soul of malice, but also his harvest of weapons.</a:t>
            </a:r>
            <a:br>
              <a:rPr lang="en-US" dirty="0" smtClean="0"/>
            </a:br>
            <a:br>
              <a:rPr lang="en-US" dirty="0" smtClean="0"/>
            </a:b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8148" y="1989590"/>
            <a:ext cx="8702675" cy="4351338"/>
          </a:xfrm>
          <a:prstGeom prst="rect">
            <a:avLst/>
          </a:prstGeom>
        </p:spPr>
      </p:pic>
      <p:sp>
        <p:nvSpPr>
          <p:cNvPr id="5" name="TextBox 4"/>
          <p:cNvSpPr txBox="1"/>
          <p:nvPr/>
        </p:nvSpPr>
        <p:spPr>
          <a:xfrm>
            <a:off x="1064645" y="5316537"/>
            <a:ext cx="34725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t>Patches, torn cloaks, messy hair, crooked smiles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Humans</a:t>
            </a:r>
            <a:endParaRPr lang="en-US" dirty="0"/>
          </a:p>
        </p:txBody>
      </p:sp>
      <p:sp>
        <p:nvSpPr>
          <p:cNvPr id="3" name="Content Placeholder 2"/>
          <p:cNvSpPr>
            <a:spLocks noGrp="1"/>
          </p:cNvSpPr>
          <p:nvPr>
            <p:ph idx="1"/>
          </p:nvPr>
        </p:nvSpPr>
        <p:spPr>
          <a:xfrm>
            <a:off x="838200" y="1825625"/>
            <a:ext cx="4430486" cy="4351338"/>
          </a:xfrm>
        </p:spPr>
        <p:txBody>
          <a:bodyPr/>
          <a:lstStyle/>
          <a:p>
            <a:r>
              <a:rPr lang="en-US" dirty="0" smtClean="0"/>
              <a:t> the human image is slightly deformed, highlighting its most obvious features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791" y="1690688"/>
            <a:ext cx="5233988" cy="44862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763" y="1690688"/>
            <a:ext cx="5233988" cy="44862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1085427" y="1759599"/>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Game Play</a:t>
            </a:r>
            <a:endParaRPr lang="en-US" sz="11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7314" y="315299"/>
            <a:ext cx="10058400" cy="1609344"/>
          </a:xfrm>
        </p:spPr>
        <p:txBody>
          <a:bodyPr/>
          <a:lstStyle/>
          <a:p>
            <a:r>
              <a:rPr lang="en-US" dirty="0" smtClean="0"/>
              <a:t>Game Play</a:t>
            </a:r>
            <a:endParaRPr lang="en-US" dirty="0"/>
          </a:p>
        </p:txBody>
      </p:sp>
      <p:sp>
        <p:nvSpPr>
          <p:cNvPr id="3" name="Content Placeholder 2"/>
          <p:cNvSpPr>
            <a:spLocks noGrp="1"/>
          </p:cNvSpPr>
          <p:nvPr>
            <p:ph idx="1"/>
          </p:nvPr>
        </p:nvSpPr>
        <p:spPr>
          <a:xfrm>
            <a:off x="866648" y="1631132"/>
            <a:ext cx="10058400" cy="4050792"/>
          </a:xfrm>
        </p:spPr>
        <p:txBody>
          <a:bodyPr/>
          <a:lstStyle/>
          <a:p>
            <a:r>
              <a:rPr lang="en-US" sz="3600" dirty="0" smtClean="0"/>
              <a:t>RULES:</a:t>
            </a:r>
            <a:endParaRPr lang="en-US" sz="3600" dirty="0" smtClean="0"/>
          </a:p>
          <a:p>
            <a:r>
              <a:rPr lang="en-US" dirty="0" smtClean="0"/>
              <a:t>1.The </a:t>
            </a:r>
            <a:r>
              <a:rPr lang="en-US" dirty="0"/>
              <a:t>player controls the doll to successfully </a:t>
            </a:r>
            <a:r>
              <a:rPr lang="en-US" b="1" dirty="0"/>
              <a:t>kill all targets without being found</a:t>
            </a:r>
            <a:r>
              <a:rPr lang="en-US" dirty="0"/>
              <a:t> in the specified scene (level) and </a:t>
            </a:r>
            <a:r>
              <a:rPr lang="en-US" b="1" dirty="0" smtClean="0"/>
              <a:t>keep the doll alive</a:t>
            </a:r>
            <a:r>
              <a:rPr lang="en-US" dirty="0" smtClean="0"/>
              <a:t>;</a:t>
            </a:r>
            <a:endParaRPr lang="en-US" dirty="0" smtClean="0"/>
          </a:p>
          <a:p>
            <a:endParaRPr lang="en-US" dirty="0" smtClean="0"/>
          </a:p>
          <a:p>
            <a:r>
              <a:rPr lang="en-US" dirty="0" smtClean="0"/>
              <a:t>2.</a:t>
            </a:r>
            <a:r>
              <a:rPr lang="en-US" dirty="0"/>
              <a:t> After killing the target, the doll can get </a:t>
            </a:r>
            <a:r>
              <a:rPr lang="en-US" b="1" dirty="0"/>
              <a:t>growth points</a:t>
            </a:r>
            <a:r>
              <a:rPr lang="en-US" dirty="0"/>
              <a:t>. Killing in a </a:t>
            </a:r>
            <a:r>
              <a:rPr lang="en-US" b="1" dirty="0"/>
              <a:t>special way will give you a bonus</a:t>
            </a:r>
            <a:r>
              <a:rPr lang="en-US" dirty="0"/>
              <a:t>. The </a:t>
            </a:r>
            <a:r>
              <a:rPr lang="en-US" b="1" dirty="0"/>
              <a:t>direction of growth can be chosen by the player</a:t>
            </a:r>
            <a:r>
              <a:rPr lang="en-US" b="1" dirty="0" smtClean="0"/>
              <a:t>;</a:t>
            </a:r>
            <a:endParaRPr lang="en-US" b="1" dirty="0" smtClean="0"/>
          </a:p>
          <a:p>
            <a:endParaRPr lang="en-US" b="1" dirty="0" smtClean="0"/>
          </a:p>
          <a:p>
            <a:r>
              <a:rPr lang="en-US" dirty="0" smtClean="0"/>
              <a:t>3.</a:t>
            </a:r>
            <a:r>
              <a:rPr lang="en-US" dirty="0"/>
              <a:t> </a:t>
            </a:r>
            <a:r>
              <a:rPr lang="en-US" b="1" dirty="0"/>
              <a:t>Materials obtained </a:t>
            </a:r>
            <a:r>
              <a:rPr lang="en-US" dirty="0"/>
              <a:t>randomly after killing the target. </a:t>
            </a:r>
            <a:r>
              <a:rPr lang="en-US" b="1" dirty="0"/>
              <a:t>Collecting the materials </a:t>
            </a:r>
            <a:r>
              <a:rPr lang="en-US" dirty="0"/>
              <a:t>of the weapon formula can </a:t>
            </a:r>
            <a:r>
              <a:rPr lang="en-US" b="1" dirty="0"/>
              <a:t>create new weapons for the doll </a:t>
            </a:r>
            <a:r>
              <a:rPr lang="en-US" dirty="0"/>
              <a:t>to assist the doll to achieve the goal of killing;</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7314" y="315299"/>
            <a:ext cx="10058400" cy="1609344"/>
          </a:xfrm>
        </p:spPr>
        <p:txBody>
          <a:bodyPr/>
          <a:lstStyle/>
          <a:p>
            <a:r>
              <a:rPr lang="en-US" dirty="0" smtClean="0"/>
              <a:t>Key Features</a:t>
            </a:r>
            <a:endParaRPr lang="en-US" dirty="0"/>
          </a:p>
        </p:txBody>
      </p:sp>
      <p:sp>
        <p:nvSpPr>
          <p:cNvPr id="4" name="Content Placeholder 3"/>
          <p:cNvSpPr>
            <a:spLocks noGrp="1"/>
          </p:cNvSpPr>
          <p:nvPr>
            <p:ph idx="1"/>
          </p:nvPr>
        </p:nvSpPr>
        <p:spPr>
          <a:xfrm>
            <a:off x="1035981" y="2313319"/>
            <a:ext cx="10058400" cy="486325"/>
          </a:xfrm>
          <a:solidFill>
            <a:schemeClr val="tx1">
              <a:lumMod val="75000"/>
              <a:lumOff val="25000"/>
            </a:schemeClr>
          </a:solidFill>
        </p:spPr>
        <p:txBody>
          <a:bodyPr>
            <a:normAutofit/>
          </a:bodyPr>
          <a:lstStyle/>
          <a:p>
            <a:r>
              <a:rPr lang="en-US" sz="2800" dirty="0" smtClean="0">
                <a:solidFill>
                  <a:schemeClr val="bg1">
                    <a:lumMod val="95000"/>
                  </a:schemeClr>
                </a:solidFill>
              </a:rPr>
              <a:t>A.</a:t>
            </a:r>
            <a:r>
              <a:rPr lang="en-US" sz="2800" dirty="0">
                <a:solidFill>
                  <a:schemeClr val="bg1">
                    <a:lumMod val="95000"/>
                  </a:schemeClr>
                </a:solidFill>
              </a:rPr>
              <a:t> Avoid being found and </a:t>
            </a:r>
            <a:r>
              <a:rPr lang="en-US" sz="2800" dirty="0" smtClean="0">
                <a:solidFill>
                  <a:schemeClr val="bg1">
                    <a:lumMod val="95000"/>
                  </a:schemeClr>
                </a:solidFill>
              </a:rPr>
              <a:t>kill target to survive</a:t>
            </a:r>
            <a:endParaRPr lang="en-US" sz="2800" dirty="0">
              <a:solidFill>
                <a:schemeClr val="bg1">
                  <a:lumMod val="95000"/>
                </a:schemeClr>
              </a:solidFill>
            </a:endParaRPr>
          </a:p>
        </p:txBody>
      </p:sp>
      <p:sp>
        <p:nvSpPr>
          <p:cNvPr id="5" name="Content Placeholder 3"/>
          <p:cNvSpPr txBox="1"/>
          <p:nvPr/>
        </p:nvSpPr>
        <p:spPr>
          <a:xfrm>
            <a:off x="1035981" y="3639931"/>
            <a:ext cx="10058400" cy="486325"/>
          </a:xfrm>
          <a:prstGeom prst="rect">
            <a:avLst/>
          </a:prstGeom>
          <a:solidFill>
            <a:schemeClr val="tx1">
              <a:lumMod val="75000"/>
              <a:lumOff val="2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sz="2800" dirty="0" smtClean="0">
                <a:solidFill>
                  <a:schemeClr val="bg1">
                    <a:lumMod val="95000"/>
                  </a:schemeClr>
                </a:solidFill>
              </a:rPr>
              <a:t>C. </a:t>
            </a:r>
            <a:r>
              <a:rPr lang="en-US" sz="2800" dirty="0">
                <a:solidFill>
                  <a:schemeClr val="bg1"/>
                </a:solidFill>
              </a:rPr>
              <a:t>Dolls have their own growth attributes</a:t>
            </a:r>
            <a:endParaRPr lang="en-US" sz="4800" dirty="0">
              <a:solidFill>
                <a:schemeClr val="bg1"/>
              </a:solidFill>
            </a:endParaRPr>
          </a:p>
        </p:txBody>
      </p:sp>
      <p:sp>
        <p:nvSpPr>
          <p:cNvPr id="6" name="Content Placeholder 3"/>
          <p:cNvSpPr txBox="1"/>
          <p:nvPr/>
        </p:nvSpPr>
        <p:spPr>
          <a:xfrm>
            <a:off x="1035981" y="4243944"/>
            <a:ext cx="10058400" cy="486325"/>
          </a:xfrm>
          <a:prstGeom prst="rect">
            <a:avLst/>
          </a:prstGeom>
          <a:solidFill>
            <a:schemeClr val="tx1">
              <a:lumMod val="75000"/>
              <a:lumOff val="2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sz="2800" dirty="0" smtClean="0">
                <a:solidFill>
                  <a:schemeClr val="bg1">
                    <a:lumMod val="95000"/>
                  </a:schemeClr>
                </a:solidFill>
              </a:rPr>
              <a:t>D. </a:t>
            </a:r>
            <a:r>
              <a:rPr lang="en-US" sz="2800" dirty="0">
                <a:solidFill>
                  <a:schemeClr val="bg1">
                    <a:lumMod val="95000"/>
                  </a:schemeClr>
                </a:solidFill>
              </a:rPr>
              <a:t>Use all kinds of weapons to find your best way to kill</a:t>
            </a:r>
            <a:endParaRPr lang="en-US" sz="4800" dirty="0">
              <a:solidFill>
                <a:schemeClr val="bg1">
                  <a:lumMod val="95000"/>
                </a:schemeClr>
              </a:solidFill>
            </a:endParaRPr>
          </a:p>
        </p:txBody>
      </p:sp>
      <p:sp>
        <p:nvSpPr>
          <p:cNvPr id="8" name="Content Placeholder 3"/>
          <p:cNvSpPr txBox="1"/>
          <p:nvPr/>
        </p:nvSpPr>
        <p:spPr>
          <a:xfrm>
            <a:off x="1035981" y="3035468"/>
            <a:ext cx="10058400" cy="486325"/>
          </a:xfrm>
          <a:prstGeom prst="rect">
            <a:avLst/>
          </a:prstGeom>
          <a:solidFill>
            <a:schemeClr val="tx1">
              <a:lumMod val="75000"/>
              <a:lumOff val="2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sz="2800" dirty="0" smtClean="0">
                <a:solidFill>
                  <a:schemeClr val="bg1">
                    <a:lumMod val="95000"/>
                  </a:schemeClr>
                </a:solidFill>
              </a:rPr>
              <a:t>B. </a:t>
            </a:r>
            <a:r>
              <a:rPr lang="en-US" sz="2800" dirty="0">
                <a:solidFill>
                  <a:schemeClr val="bg1"/>
                </a:solidFill>
              </a:rPr>
              <a:t>Doll’s life will go by over time</a:t>
            </a:r>
            <a:endParaRPr lang="en-US" sz="4800"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ppt background"/>
          <p:cNvPicPr>
            <a:picLocks noChangeAspect="1"/>
          </p:cNvPicPr>
          <p:nvPr/>
        </p:nvPicPr>
        <p:blipFill>
          <a:blip r:embed="rId1"/>
          <a:stretch>
            <a:fillRect/>
          </a:stretch>
        </p:blipFill>
        <p:spPr>
          <a:xfrm>
            <a:off x="0" y="-11430"/>
            <a:ext cx="12192000" cy="6869430"/>
          </a:xfrm>
          <a:prstGeom prst="rect">
            <a:avLst/>
          </a:prstGeom>
        </p:spPr>
      </p:pic>
      <p:pic>
        <p:nvPicPr>
          <p:cNvPr id="9" name="图片 8"/>
          <p:cNvPicPr>
            <a:picLocks noChangeAspect="1"/>
          </p:cNvPicPr>
          <p:nvPr/>
        </p:nvPicPr>
        <p:blipFill>
          <a:blip r:embed="rId2"/>
          <a:stretch>
            <a:fillRect/>
          </a:stretch>
        </p:blipFill>
        <p:spPr>
          <a:xfrm>
            <a:off x="1658620" y="1991995"/>
            <a:ext cx="723900" cy="733425"/>
          </a:xfrm>
          <a:prstGeom prst="rect">
            <a:avLst/>
          </a:prstGeom>
        </p:spPr>
      </p:pic>
      <p:pic>
        <p:nvPicPr>
          <p:cNvPr id="10" name="图片 9"/>
          <p:cNvPicPr>
            <a:picLocks noChangeAspect="1"/>
          </p:cNvPicPr>
          <p:nvPr/>
        </p:nvPicPr>
        <p:blipFill>
          <a:blip r:embed="rId3"/>
          <a:stretch>
            <a:fillRect/>
          </a:stretch>
        </p:blipFill>
        <p:spPr>
          <a:xfrm>
            <a:off x="991870" y="2668270"/>
            <a:ext cx="2057400" cy="752475"/>
          </a:xfrm>
          <a:prstGeom prst="rect">
            <a:avLst/>
          </a:prstGeom>
        </p:spPr>
      </p:pic>
      <p:sp>
        <p:nvSpPr>
          <p:cNvPr id="11" name="文本框 10"/>
          <p:cNvSpPr txBox="1"/>
          <p:nvPr/>
        </p:nvSpPr>
        <p:spPr>
          <a:xfrm>
            <a:off x="1235710" y="685800"/>
            <a:ext cx="37947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Control</a:t>
            </a:r>
            <a:endParaRPr kumimoji="0" lang="en-US" altLang="zh-CN" sz="40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 name="文本框 11"/>
          <p:cNvSpPr txBox="1"/>
          <p:nvPr/>
        </p:nvSpPr>
        <p:spPr>
          <a:xfrm>
            <a:off x="1369060" y="3522980"/>
            <a:ext cx="16833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Movement</a:t>
            </a:r>
            <a:endParaRPr kumimoji="0" lang="en-US"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pic>
        <p:nvPicPr>
          <p:cNvPr id="13" name="图片 12"/>
          <p:cNvPicPr>
            <a:picLocks noChangeAspect="1"/>
          </p:cNvPicPr>
          <p:nvPr/>
        </p:nvPicPr>
        <p:blipFill>
          <a:blip r:embed="rId4"/>
          <a:stretch>
            <a:fillRect/>
          </a:stretch>
        </p:blipFill>
        <p:spPr>
          <a:xfrm>
            <a:off x="1586230" y="4072255"/>
            <a:ext cx="692150" cy="711835"/>
          </a:xfrm>
          <a:prstGeom prst="rect">
            <a:avLst/>
          </a:prstGeom>
        </p:spPr>
      </p:pic>
      <p:sp>
        <p:nvSpPr>
          <p:cNvPr id="14" name="文本框 13"/>
          <p:cNvSpPr txBox="1"/>
          <p:nvPr/>
        </p:nvSpPr>
        <p:spPr>
          <a:xfrm>
            <a:off x="1471930" y="4989195"/>
            <a:ext cx="16833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Interact</a:t>
            </a:r>
            <a:endParaRPr kumimoji="0" lang="en-US" altLang="zh-CN" sz="1800" b="1"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nvPicPr>
        <p:blipFill>
          <a:blip r:embed="rId5"/>
          <a:stretch>
            <a:fillRect/>
          </a:stretch>
        </p:blipFill>
        <p:spPr>
          <a:xfrm>
            <a:off x="3382010" y="1934845"/>
            <a:ext cx="2695575" cy="704850"/>
          </a:xfrm>
          <a:prstGeom prst="rect">
            <a:avLst/>
          </a:prstGeom>
        </p:spPr>
      </p:pic>
      <p:sp>
        <p:nvSpPr>
          <p:cNvPr id="16" name="文本框 15"/>
          <p:cNvSpPr txBox="1"/>
          <p:nvPr/>
        </p:nvSpPr>
        <p:spPr>
          <a:xfrm>
            <a:off x="3645535" y="2725420"/>
            <a:ext cx="24320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Switch weapons</a:t>
            </a:r>
            <a:endParaRPr kumimoji="0" lang="en-US" altLang="zh-CN" sz="1800" b="1"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pic>
        <p:nvPicPr>
          <p:cNvPr id="17" name="图片 16" descr="u=2789420998,2028465169&amp;fm=15&amp;gp=0[1]"/>
          <p:cNvPicPr>
            <a:picLocks noChangeAspect="1"/>
          </p:cNvPicPr>
          <p:nvPr/>
        </p:nvPicPr>
        <p:blipFill>
          <a:blip r:embed="rId6"/>
          <a:stretch>
            <a:fillRect/>
          </a:stretch>
        </p:blipFill>
        <p:spPr>
          <a:xfrm>
            <a:off x="7415530" y="2979420"/>
            <a:ext cx="1851025" cy="3087370"/>
          </a:xfrm>
          <a:prstGeom prst="rect">
            <a:avLst/>
          </a:prstGeom>
        </p:spPr>
      </p:pic>
      <p:cxnSp>
        <p:nvCxnSpPr>
          <p:cNvPr id="18" name="直接箭头连接符 17"/>
          <p:cNvCxnSpPr/>
          <p:nvPr/>
        </p:nvCxnSpPr>
        <p:spPr>
          <a:xfrm flipH="1">
            <a:off x="6589395" y="3594100"/>
            <a:ext cx="922655" cy="478155"/>
          </a:xfrm>
          <a:prstGeom prst="straightConnector1">
            <a:avLst/>
          </a:prstGeom>
          <a:ln w="381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667250" y="3900170"/>
            <a:ext cx="2055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Click/Hold: Attack </a:t>
            </a:r>
            <a:endParaRPr kumimoji="0" lang="en-US"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cxnSp>
        <p:nvCxnSpPr>
          <p:cNvPr id="20" name="直接箭头连接符 19"/>
          <p:cNvCxnSpPr/>
          <p:nvPr/>
        </p:nvCxnSpPr>
        <p:spPr>
          <a:xfrm>
            <a:off x="9290685" y="3565525"/>
            <a:ext cx="741680" cy="389890"/>
          </a:xfrm>
          <a:prstGeom prst="straightConnector1">
            <a:avLst/>
          </a:prstGeom>
          <a:ln w="381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730740" y="3955415"/>
            <a:ext cx="205549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Hold: Aim</a:t>
            </a:r>
            <a:endParaRPr kumimoji="0" lang="en-US" altLang="zh-CN" sz="1800" b="1"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cxnSp>
        <p:nvCxnSpPr>
          <p:cNvPr id="22" name="直接箭头连接符 21"/>
          <p:cNvCxnSpPr/>
          <p:nvPr/>
        </p:nvCxnSpPr>
        <p:spPr>
          <a:xfrm flipH="1" flipV="1">
            <a:off x="8339455" y="2101215"/>
            <a:ext cx="3810" cy="935355"/>
          </a:xfrm>
          <a:prstGeom prst="straightConnector1">
            <a:avLst/>
          </a:prstGeom>
          <a:ln w="381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009130" y="1647190"/>
            <a:ext cx="24504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Scroll: Quick switch weapons</a:t>
            </a:r>
            <a:endParaRPr kumimoji="0" lang="en-US"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Tree>
    <p:custDataLst>
      <p:tags r:id="rId7"/>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1085427" y="1759599"/>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Game Mechanics</a:t>
            </a:r>
            <a:endParaRPr lang="en-US" sz="11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97314" y="315299"/>
            <a:ext cx="10058400" cy="1609344"/>
          </a:xfrm>
        </p:spPr>
        <p:txBody>
          <a:bodyPr/>
          <a:lstStyle/>
          <a:p>
            <a:r>
              <a:rPr lang="en-US" dirty="0" smtClean="0"/>
              <a:t>Move &amp; </a:t>
            </a:r>
            <a:r>
              <a:rPr lang="en-US" dirty="0"/>
              <a:t>REFLEXES</a:t>
            </a:r>
            <a:endParaRPr lang="en-US" dirty="0"/>
          </a:p>
        </p:txBody>
      </p:sp>
      <p:sp>
        <p:nvSpPr>
          <p:cNvPr id="2" name="Rectangle 1"/>
          <p:cNvSpPr/>
          <p:nvPr/>
        </p:nvSpPr>
        <p:spPr>
          <a:xfrm>
            <a:off x="1205313" y="3739953"/>
            <a:ext cx="9550400" cy="71915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Normal Walk:  </a:t>
            </a:r>
            <a:endParaRPr lang="en-US" b="1" dirty="0" smtClean="0">
              <a:solidFill>
                <a:schemeClr val="tx1"/>
              </a:solidFill>
            </a:endParaRPr>
          </a:p>
          <a:p>
            <a:pPr algn="ctr"/>
            <a:r>
              <a:rPr lang="en-US" dirty="0" smtClean="0">
                <a:solidFill>
                  <a:schemeClr val="tx1"/>
                </a:solidFill>
              </a:rPr>
              <a:t>Normal speed walk;</a:t>
            </a:r>
            <a:endParaRPr lang="en-US" dirty="0">
              <a:solidFill>
                <a:schemeClr val="tx1"/>
              </a:solidFill>
            </a:endParaRPr>
          </a:p>
        </p:txBody>
      </p:sp>
      <p:sp>
        <p:nvSpPr>
          <p:cNvPr id="5" name="Rectangle 4"/>
          <p:cNvSpPr/>
          <p:nvPr/>
        </p:nvSpPr>
        <p:spPr>
          <a:xfrm>
            <a:off x="1205313" y="4652152"/>
            <a:ext cx="9550400" cy="98444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Run:  </a:t>
            </a:r>
            <a:endParaRPr lang="en-US" b="1" dirty="0" smtClean="0">
              <a:solidFill>
                <a:schemeClr val="tx1"/>
              </a:solidFill>
            </a:endParaRPr>
          </a:p>
          <a:p>
            <a:pPr algn="ctr"/>
            <a:r>
              <a:rPr lang="en-US" dirty="0" smtClean="0">
                <a:solidFill>
                  <a:schemeClr val="tx1"/>
                </a:solidFill>
              </a:rPr>
              <a:t>The </a:t>
            </a:r>
            <a:r>
              <a:rPr lang="en-US" dirty="0">
                <a:solidFill>
                  <a:schemeClr val="tx1"/>
                </a:solidFill>
              </a:rPr>
              <a:t>speed of the puppet grows to a certain value, Ordinary walking will change to accelerate running;</a:t>
            </a:r>
            <a:endParaRPr lang="en-US" b="1" dirty="0">
              <a:solidFill>
                <a:schemeClr val="tx1"/>
              </a:solidFill>
            </a:endParaRPr>
          </a:p>
        </p:txBody>
      </p:sp>
      <p:sp>
        <p:nvSpPr>
          <p:cNvPr id="6" name="Rectangle 5"/>
          <p:cNvSpPr/>
          <p:nvPr/>
        </p:nvSpPr>
        <p:spPr>
          <a:xfrm>
            <a:off x="3326326" y="1924643"/>
            <a:ext cx="5308375" cy="10949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Reflexes:  </a:t>
            </a:r>
            <a:r>
              <a:rPr lang="en-US" dirty="0">
                <a:solidFill>
                  <a:schemeClr val="tx1"/>
                </a:solidFill>
              </a:rPr>
              <a:t>Players need to observe the behavior of the NPC to hide or move out of the NPC's line of sight</a:t>
            </a:r>
            <a:endParaRPr lang="en-US" b="1" dirty="0">
              <a:solidFill>
                <a:schemeClr val="tx1"/>
              </a:solidFill>
            </a:endParaRPr>
          </a:p>
        </p:txBody>
      </p:sp>
      <p:sp>
        <p:nvSpPr>
          <p:cNvPr id="7" name="Down Arrow 6"/>
          <p:cNvSpPr/>
          <p:nvPr/>
        </p:nvSpPr>
        <p:spPr>
          <a:xfrm>
            <a:off x="5720868" y="2935111"/>
            <a:ext cx="519289" cy="804842"/>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
            <a:ext cx="12192000" cy="6867330"/>
            <a:chOff x="0" y="1"/>
            <a:chExt cx="12192000" cy="6867330"/>
          </a:xfrm>
        </p:grpSpPr>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1" r="33" b="20597"/>
            <a:stretch>
              <a:fillRect/>
            </a:stretch>
          </p:blipFill>
          <p:spPr>
            <a:xfrm>
              <a:off x="0" y="1"/>
              <a:ext cx="12192000" cy="6867330"/>
            </a:xfrm>
            <a:prstGeom prst="rect">
              <a:avLst/>
            </a:prstGeom>
            <a:noFill/>
            <a:effectLst/>
          </p:spPr>
        </p:pic>
        <p:sp>
          <p:nvSpPr>
            <p:cNvPr id="5" name="Rectangle 4"/>
            <p:cNvSpPr/>
            <p:nvPr/>
          </p:nvSpPr>
          <p:spPr>
            <a:xfrm>
              <a:off x="208383" y="233266"/>
              <a:ext cx="11775233" cy="6400800"/>
            </a:xfrm>
            <a:prstGeom prst="rect">
              <a:avLst/>
            </a:prstGeom>
            <a:solidFill>
              <a:schemeClr val="bg2">
                <a:alpha val="65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p:cNvSpPr txBox="1"/>
          <p:nvPr/>
        </p:nvSpPr>
        <p:spPr>
          <a:xfrm>
            <a:off x="-167854" y="453298"/>
            <a:ext cx="34778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smtClean="0">
                <a:ln>
                  <a:noFill/>
                </a:ln>
                <a:solidFill>
                  <a:prstClr val="black"/>
                </a:solidFill>
                <a:effectLst/>
                <a:uLnTx/>
                <a:uFillTx/>
                <a:latin typeface="Calibri" panose="020F0502020204030204"/>
                <a:ea typeface="+mn-ea"/>
                <a:cs typeface="+mn-cs"/>
              </a:rPr>
              <a:t>Game ID</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644767" y="1277816"/>
            <a:ext cx="10804771" cy="397031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Game Name: </a:t>
            </a: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Puppetear</a:t>
            </a:r>
            <a:endPar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Market: </a:t>
            </a: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Stealth Strategy Indie games</a:t>
            </a:r>
            <a:endPar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Game Genre: </a:t>
            </a: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Stealth</a:t>
            </a:r>
            <a:r>
              <a:rPr kumimoji="0" lang="zh-CN" altLang="en-US"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a:t>
            </a:r>
            <a:r>
              <a:rPr kumimoji="0" lang="en-US" altLang="zh-CN"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Strategy</a:t>
            </a:r>
            <a:r>
              <a:rPr kumimoji="0" lang="zh-CN" altLang="en-US"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a:t>
            </a:r>
            <a:r>
              <a:rPr kumimoji="0" lang="en-US" altLang="zh-CN"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Violence</a:t>
            </a:r>
            <a:r>
              <a:rPr kumimoji="0" lang="zh-CN" altLang="en-US"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a:t>
            </a:r>
            <a:r>
              <a:rPr kumimoji="0" lang="en-US" altLang="zh-CN"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Evil Main Character</a:t>
            </a:r>
            <a:endParaRPr kumimoji="0" lang="en-US" altLang="zh-CN"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Platform: </a:t>
            </a: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PC</a:t>
            </a:r>
            <a:endPar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Audience:</a:t>
            </a: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18+</a:t>
            </a:r>
            <a:endPar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who like challenges and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t>
            </a: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onquer</a:t>
            </a:r>
            <a:endPar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are i</a:t>
            </a:r>
            <a:r>
              <a:rPr kumimoji="0" lang="en-US" altLang="zh-CN"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nterested in stealth strategy games</a:t>
            </a:r>
            <a:endPar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Release Date:</a:t>
            </a: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2021.2.28</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a:t>
            </a:r>
            <a:endParaRPr lang="en-US" dirty="0"/>
          </a:p>
        </p:txBody>
      </p:sp>
      <p:sp>
        <p:nvSpPr>
          <p:cNvPr id="3" name="Content Placeholder 2"/>
          <p:cNvSpPr>
            <a:spLocks noGrp="1"/>
          </p:cNvSpPr>
          <p:nvPr>
            <p:ph idx="1"/>
          </p:nvPr>
        </p:nvSpPr>
        <p:spPr>
          <a:xfrm>
            <a:off x="866648" y="2093976"/>
            <a:ext cx="10058400" cy="402336"/>
          </a:xfrm>
          <a:solidFill>
            <a:schemeClr val="tx1">
              <a:lumMod val="85000"/>
              <a:lumOff val="15000"/>
            </a:schemeClr>
          </a:solidFill>
        </p:spPr>
        <p:txBody>
          <a:bodyPr/>
          <a:lstStyle/>
          <a:p>
            <a:pPr algn="ctr"/>
            <a:r>
              <a:rPr lang="en-US" dirty="0">
                <a:solidFill>
                  <a:schemeClr val="bg1"/>
                </a:solidFill>
              </a:rPr>
              <a:t>Doll’s life will go by over </a:t>
            </a:r>
            <a:r>
              <a:rPr lang="en-US" dirty="0" smtClean="0">
                <a:solidFill>
                  <a:schemeClr val="bg1"/>
                </a:solidFill>
              </a:rPr>
              <a:t>time, equal to a timer for the players;</a:t>
            </a:r>
            <a:endParaRPr lang="en-US" dirty="0">
              <a:solidFill>
                <a:schemeClr val="bg1"/>
              </a:solidFill>
            </a:endParaRPr>
          </a:p>
        </p:txBody>
      </p:sp>
      <p:sp>
        <p:nvSpPr>
          <p:cNvPr id="6" name="Content Placeholder 2"/>
          <p:cNvSpPr txBox="1"/>
          <p:nvPr/>
        </p:nvSpPr>
        <p:spPr>
          <a:xfrm>
            <a:off x="866648" y="3025478"/>
            <a:ext cx="10058400" cy="368132"/>
          </a:xfrm>
          <a:prstGeom prst="rect">
            <a:avLst/>
          </a:prstGeom>
          <a:solidFill>
            <a:schemeClr val="tx1">
              <a:lumMod val="85000"/>
              <a:lumOff val="1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algn="ctr"/>
            <a:r>
              <a:rPr lang="en-US" dirty="0">
                <a:solidFill>
                  <a:schemeClr val="bg1"/>
                </a:solidFill>
              </a:rPr>
              <a:t>You need to kill people to gain health before the doll's health is </a:t>
            </a:r>
            <a:r>
              <a:rPr lang="en-US" dirty="0" smtClean="0">
                <a:solidFill>
                  <a:schemeClr val="bg1"/>
                </a:solidFill>
              </a:rPr>
              <a:t>reduced </a:t>
            </a:r>
            <a:r>
              <a:rPr lang="en-US" dirty="0">
                <a:solidFill>
                  <a:schemeClr val="bg1"/>
                </a:solidFill>
              </a:rPr>
              <a:t>to 0</a:t>
            </a:r>
            <a:endParaRPr lang="en-US" dirty="0">
              <a:solidFill>
                <a:schemeClr val="bg1"/>
              </a:solidFill>
            </a:endParaRPr>
          </a:p>
        </p:txBody>
      </p:sp>
      <p:sp>
        <p:nvSpPr>
          <p:cNvPr id="7" name="Content Placeholder 2"/>
          <p:cNvSpPr txBox="1"/>
          <p:nvPr/>
        </p:nvSpPr>
        <p:spPr>
          <a:xfrm>
            <a:off x="866648" y="3908552"/>
            <a:ext cx="10058400" cy="652157"/>
          </a:xfrm>
          <a:prstGeom prst="rect">
            <a:avLst/>
          </a:prstGeom>
          <a:solidFill>
            <a:schemeClr val="tx1">
              <a:lumMod val="85000"/>
              <a:lumOff val="1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algn="ctr"/>
            <a:r>
              <a:rPr lang="en-US" dirty="0">
                <a:solidFill>
                  <a:schemeClr val="bg1"/>
                </a:solidFill>
              </a:rPr>
              <a:t>Every time you kill a person, you will get a certain amount of health, which increases the time for the player to pass the level.</a:t>
            </a:r>
            <a:endParaRPr lang="en-US" dirty="0">
              <a:solidFill>
                <a:schemeClr val="bg1"/>
              </a:solidFill>
            </a:endParaRPr>
          </a:p>
        </p:txBody>
      </p:sp>
      <p:sp>
        <p:nvSpPr>
          <p:cNvPr id="8" name="Down Arrow 7"/>
          <p:cNvSpPr/>
          <p:nvPr/>
        </p:nvSpPr>
        <p:spPr>
          <a:xfrm>
            <a:off x="5779911" y="2539266"/>
            <a:ext cx="319137" cy="4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5816826" y="3493742"/>
            <a:ext cx="319137" cy="4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p:nvPr/>
        </p:nvSpPr>
        <p:spPr>
          <a:xfrm>
            <a:off x="866648" y="5075651"/>
            <a:ext cx="10058400" cy="406399"/>
          </a:xfrm>
          <a:prstGeom prst="rect">
            <a:avLst/>
          </a:prstGeom>
          <a:solidFill>
            <a:schemeClr val="tx1">
              <a:lumMod val="85000"/>
              <a:lumOff val="1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algn="ctr"/>
            <a:r>
              <a:rPr lang="en-US" dirty="0">
                <a:solidFill>
                  <a:schemeClr val="bg1"/>
                </a:solidFill>
              </a:rPr>
              <a:t>Complete the level goal while the doll is alive and win</a:t>
            </a:r>
            <a:endParaRPr lang="en-US" dirty="0">
              <a:solidFill>
                <a:schemeClr val="bg1"/>
              </a:solidFill>
            </a:endParaRPr>
          </a:p>
        </p:txBody>
      </p:sp>
      <p:sp>
        <p:nvSpPr>
          <p:cNvPr id="11" name="Down Arrow 10"/>
          <p:cNvSpPr/>
          <p:nvPr/>
        </p:nvSpPr>
        <p:spPr>
          <a:xfrm>
            <a:off x="5822922" y="4628837"/>
            <a:ext cx="319137" cy="4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Cleverness &amp; tactical</a:t>
            </a:r>
            <a:endParaRPr lang="en-US" dirty="0"/>
          </a:p>
        </p:txBody>
      </p:sp>
      <p:sp>
        <p:nvSpPr>
          <p:cNvPr id="3" name="Content Placeholder 2"/>
          <p:cNvSpPr>
            <a:spLocks noGrp="1"/>
          </p:cNvSpPr>
          <p:nvPr>
            <p:ph idx="1"/>
          </p:nvPr>
        </p:nvSpPr>
        <p:spPr>
          <a:xfrm>
            <a:off x="1069848" y="2121408"/>
            <a:ext cx="10058400" cy="802414"/>
          </a:xfrm>
          <a:solidFill>
            <a:schemeClr val="tx1">
              <a:lumMod val="85000"/>
              <a:lumOff val="15000"/>
            </a:schemeClr>
          </a:solidFill>
        </p:spPr>
        <p:txBody>
          <a:bodyPr>
            <a:noAutofit/>
          </a:bodyPr>
          <a:lstStyle/>
          <a:p>
            <a:r>
              <a:rPr lang="en-US" sz="2400" dirty="0">
                <a:solidFill>
                  <a:schemeClr val="bg1"/>
                </a:solidFill>
              </a:rPr>
              <a:t>The level provides various triggers of various organs as a special way of killing</a:t>
            </a:r>
            <a:endParaRPr lang="en-US" sz="2400" dirty="0">
              <a:solidFill>
                <a:schemeClr val="bg1"/>
              </a:solidFill>
            </a:endParaRPr>
          </a:p>
        </p:txBody>
      </p:sp>
      <p:sp>
        <p:nvSpPr>
          <p:cNvPr id="4" name="Content Placeholder 2"/>
          <p:cNvSpPr txBox="1"/>
          <p:nvPr/>
        </p:nvSpPr>
        <p:spPr>
          <a:xfrm>
            <a:off x="1069848" y="3425275"/>
            <a:ext cx="10058400" cy="802414"/>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sz="2400" dirty="0">
                <a:solidFill>
                  <a:schemeClr val="bg1"/>
                </a:solidFill>
              </a:rPr>
              <a:t>Players need to observe the objects in the level to find the trigger method of the </a:t>
            </a:r>
            <a:r>
              <a:rPr lang="en-US" sz="2400" dirty="0" smtClean="0">
                <a:solidFill>
                  <a:schemeClr val="bg1"/>
                </a:solidFill>
              </a:rPr>
              <a:t>mechanism.</a:t>
            </a:r>
            <a:endParaRPr lang="en-US" sz="2800" dirty="0">
              <a:solidFill>
                <a:schemeClr val="bg1"/>
              </a:solidFill>
            </a:endParaRPr>
          </a:p>
        </p:txBody>
      </p:sp>
      <p:sp>
        <p:nvSpPr>
          <p:cNvPr id="5" name="Content Placeholder 2"/>
          <p:cNvSpPr txBox="1"/>
          <p:nvPr/>
        </p:nvSpPr>
        <p:spPr>
          <a:xfrm>
            <a:off x="1069848" y="4729142"/>
            <a:ext cx="10058400" cy="802414"/>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sz="2400" dirty="0">
                <a:solidFill>
                  <a:schemeClr val="bg1"/>
                </a:solidFill>
              </a:rPr>
              <a:t>Players can freely choose to kill the target after approaching the NPC or use the opportunity to kill people</a:t>
            </a:r>
            <a:endParaRPr lang="en-US" sz="3200" dirty="0">
              <a:solidFill>
                <a:schemeClr val="bg1"/>
              </a:solidFill>
            </a:endParaRPr>
          </a:p>
        </p:txBody>
      </p:sp>
      <p:sp>
        <p:nvSpPr>
          <p:cNvPr id="6" name="Down Arrow 5"/>
          <p:cNvSpPr/>
          <p:nvPr/>
        </p:nvSpPr>
        <p:spPr>
          <a:xfrm>
            <a:off x="5723467" y="2822222"/>
            <a:ext cx="375581" cy="519289"/>
          </a:xfrm>
          <a:prstGeom prst="down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5723467" y="4209853"/>
            <a:ext cx="375581" cy="519289"/>
          </a:xfrm>
          <a:prstGeom prst="down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1085427" y="1759599"/>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Economy system</a:t>
            </a:r>
            <a:endParaRPr lang="en-US" sz="11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516693" y="360455"/>
            <a:ext cx="10058400" cy="1609344"/>
          </a:xfrm>
        </p:spPr>
        <p:txBody>
          <a:bodyPr/>
          <a:lstStyle/>
          <a:p>
            <a:r>
              <a:rPr lang="en-US" dirty="0" smtClean="0"/>
              <a:t>Life Timer</a:t>
            </a:r>
            <a:endParaRPr lang="en-US" dirty="0"/>
          </a:p>
        </p:txBody>
      </p:sp>
      <p:sp>
        <p:nvSpPr>
          <p:cNvPr id="5" name="Content Placeholder 2"/>
          <p:cNvSpPr>
            <a:spLocks noGrp="1"/>
          </p:cNvSpPr>
          <p:nvPr>
            <p:ph idx="1"/>
          </p:nvPr>
        </p:nvSpPr>
        <p:spPr>
          <a:xfrm>
            <a:off x="925689" y="2364458"/>
            <a:ext cx="10058400" cy="542770"/>
          </a:xfrm>
          <a:solidFill>
            <a:schemeClr val="tx1">
              <a:lumMod val="85000"/>
              <a:lumOff val="15000"/>
            </a:schemeClr>
          </a:solidFill>
        </p:spPr>
        <p:txBody>
          <a:bodyPr>
            <a:noAutofit/>
          </a:bodyPr>
          <a:lstStyle/>
          <a:p>
            <a:pPr algn="ctr"/>
            <a:r>
              <a:rPr lang="en-US" sz="2800" dirty="0">
                <a:solidFill>
                  <a:schemeClr val="bg1"/>
                </a:solidFill>
              </a:rPr>
              <a:t>The survival value of the doll will decay over time</a:t>
            </a:r>
            <a:endParaRPr lang="en-US" sz="3200" dirty="0">
              <a:solidFill>
                <a:schemeClr val="bg1"/>
              </a:solidFill>
            </a:endParaRPr>
          </a:p>
        </p:txBody>
      </p:sp>
      <p:pic>
        <p:nvPicPr>
          <p:cNvPr id="6" name="Picture 5"/>
          <p:cNvPicPr>
            <a:picLocks noChangeAspect="1"/>
          </p:cNvPicPr>
          <p:nvPr/>
        </p:nvPicPr>
        <p:blipFill>
          <a:blip r:embed="rId2"/>
          <a:stretch>
            <a:fillRect/>
          </a:stretch>
        </p:blipFill>
        <p:spPr>
          <a:xfrm>
            <a:off x="7341997" y="621880"/>
            <a:ext cx="3642092" cy="1534297"/>
          </a:xfrm>
          <a:prstGeom prst="rect">
            <a:avLst/>
          </a:prstGeom>
        </p:spPr>
      </p:pic>
      <p:sp>
        <p:nvSpPr>
          <p:cNvPr id="7" name="Content Placeholder 2"/>
          <p:cNvSpPr txBox="1"/>
          <p:nvPr/>
        </p:nvSpPr>
        <p:spPr>
          <a:xfrm>
            <a:off x="925689" y="3723032"/>
            <a:ext cx="10058400" cy="542770"/>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algn="ctr"/>
            <a:r>
              <a:rPr lang="en-US" sz="2800" dirty="0" smtClean="0">
                <a:solidFill>
                  <a:schemeClr val="bg1"/>
                </a:solidFill>
              </a:rPr>
              <a:t>IF the value = 0, game Over;</a:t>
            </a:r>
            <a:endParaRPr lang="en-US" sz="3200" dirty="0">
              <a:solidFill>
                <a:schemeClr val="bg1"/>
              </a:solidFill>
            </a:endParaRPr>
          </a:p>
        </p:txBody>
      </p:sp>
      <p:sp>
        <p:nvSpPr>
          <p:cNvPr id="8" name="Content Placeholder 2"/>
          <p:cNvSpPr txBox="1"/>
          <p:nvPr/>
        </p:nvSpPr>
        <p:spPr>
          <a:xfrm>
            <a:off x="925689" y="5127884"/>
            <a:ext cx="10058400" cy="542770"/>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algn="ctr"/>
            <a:r>
              <a:rPr lang="en-US" sz="2800" dirty="0" smtClean="0">
                <a:solidFill>
                  <a:schemeClr val="bg1"/>
                </a:solidFill>
              </a:rPr>
              <a:t>Else you can continue the game;</a:t>
            </a:r>
            <a:endParaRPr lang="en-US" sz="3200" dirty="0">
              <a:solidFill>
                <a:schemeClr val="bg1"/>
              </a:solidFill>
            </a:endParaRPr>
          </a:p>
        </p:txBody>
      </p:sp>
      <p:sp>
        <p:nvSpPr>
          <p:cNvPr id="9" name="Down Arrow 8"/>
          <p:cNvSpPr/>
          <p:nvPr/>
        </p:nvSpPr>
        <p:spPr>
          <a:xfrm>
            <a:off x="5585404" y="3115509"/>
            <a:ext cx="319137" cy="4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5580212" y="4482326"/>
            <a:ext cx="319137" cy="4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48960" y="273996"/>
            <a:ext cx="10058400" cy="1609344"/>
          </a:xfrm>
        </p:spPr>
        <p:txBody>
          <a:bodyPr/>
          <a:lstStyle/>
          <a:p>
            <a:r>
              <a:rPr lang="en-US" dirty="0" smtClean="0"/>
              <a:t>Skill Points</a:t>
            </a:r>
            <a:endParaRPr lang="en-US" dirty="0"/>
          </a:p>
        </p:txBody>
      </p:sp>
      <p:sp>
        <p:nvSpPr>
          <p:cNvPr id="5" name="Content Placeholder 2"/>
          <p:cNvSpPr>
            <a:spLocks noGrp="1"/>
          </p:cNvSpPr>
          <p:nvPr>
            <p:ph idx="1"/>
          </p:nvPr>
        </p:nvSpPr>
        <p:spPr>
          <a:xfrm>
            <a:off x="635677" y="2494391"/>
            <a:ext cx="2330703" cy="937638"/>
          </a:xfrm>
          <a:solidFill>
            <a:schemeClr val="tx1">
              <a:lumMod val="85000"/>
              <a:lumOff val="15000"/>
            </a:schemeClr>
          </a:solidFill>
        </p:spPr>
        <p:txBody>
          <a:bodyPr>
            <a:noAutofit/>
          </a:bodyPr>
          <a:lstStyle/>
          <a:p>
            <a:pPr algn="ctr"/>
            <a:r>
              <a:rPr lang="en-US" dirty="0" smtClean="0">
                <a:solidFill>
                  <a:schemeClr val="bg1"/>
                </a:solidFill>
              </a:rPr>
              <a:t>Move speed, upgrade so can move faster</a:t>
            </a:r>
            <a:endParaRPr lang="en-US" sz="2400" dirty="0">
              <a:solidFill>
                <a:schemeClr val="bg1"/>
              </a:solidFill>
            </a:endParaRPr>
          </a:p>
        </p:txBody>
      </p:sp>
      <p:sp>
        <p:nvSpPr>
          <p:cNvPr id="2" name="Rectangle 1"/>
          <p:cNvSpPr/>
          <p:nvPr/>
        </p:nvSpPr>
        <p:spPr>
          <a:xfrm>
            <a:off x="737277" y="1682099"/>
            <a:ext cx="2127504" cy="581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Speed</a:t>
            </a:r>
            <a:endParaRPr lang="en-US" dirty="0"/>
          </a:p>
        </p:txBody>
      </p:sp>
      <p:sp>
        <p:nvSpPr>
          <p:cNvPr id="11" name="Rectangle 10"/>
          <p:cNvSpPr/>
          <p:nvPr/>
        </p:nvSpPr>
        <p:spPr>
          <a:xfrm>
            <a:off x="3683676" y="1692951"/>
            <a:ext cx="2127504" cy="581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Survival time</a:t>
            </a:r>
            <a:endParaRPr lang="en-US" dirty="0"/>
          </a:p>
        </p:txBody>
      </p:sp>
      <p:sp>
        <p:nvSpPr>
          <p:cNvPr id="12" name="Rectangle 11"/>
          <p:cNvSpPr/>
          <p:nvPr/>
        </p:nvSpPr>
        <p:spPr>
          <a:xfrm>
            <a:off x="6415588" y="1678936"/>
            <a:ext cx="2127504" cy="581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r>
              <a:rPr lang="en-US" altLang="zh-CN" dirty="0" smtClean="0"/>
              <a:t>idden_Ablility</a:t>
            </a:r>
            <a:endParaRPr lang="en-US" dirty="0"/>
          </a:p>
        </p:txBody>
      </p:sp>
      <p:sp>
        <p:nvSpPr>
          <p:cNvPr id="13" name="Rectangle 12"/>
          <p:cNvSpPr/>
          <p:nvPr/>
        </p:nvSpPr>
        <p:spPr>
          <a:xfrm>
            <a:off x="9266484" y="1650369"/>
            <a:ext cx="2127504" cy="581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
            </a:r>
            <a:r>
              <a:rPr lang="en-US" altLang="zh-CN" dirty="0" smtClean="0"/>
              <a:t>isdom</a:t>
            </a:r>
            <a:endParaRPr lang="en-US" dirty="0"/>
          </a:p>
        </p:txBody>
      </p:sp>
      <p:sp>
        <p:nvSpPr>
          <p:cNvPr id="14" name="Content Placeholder 2"/>
          <p:cNvSpPr txBox="1"/>
          <p:nvPr/>
        </p:nvSpPr>
        <p:spPr>
          <a:xfrm>
            <a:off x="3628531" y="2494391"/>
            <a:ext cx="2237793" cy="937638"/>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algn="ctr"/>
            <a:r>
              <a:rPr lang="en-US" sz="1800" dirty="0">
                <a:solidFill>
                  <a:schemeClr val="bg1"/>
                </a:solidFill>
              </a:rPr>
              <a:t>The time when the doll can </a:t>
            </a:r>
            <a:r>
              <a:rPr lang="en-US" sz="1800" dirty="0" smtClean="0">
                <a:solidFill>
                  <a:schemeClr val="bg1"/>
                </a:solidFill>
              </a:rPr>
              <a:t>act, can skill people</a:t>
            </a:r>
            <a:endParaRPr lang="en-US" sz="2800" dirty="0">
              <a:solidFill>
                <a:schemeClr val="bg1"/>
              </a:solidFill>
            </a:endParaRPr>
          </a:p>
        </p:txBody>
      </p:sp>
      <p:sp>
        <p:nvSpPr>
          <p:cNvPr id="15" name="Content Placeholder 2"/>
          <p:cNvSpPr txBox="1"/>
          <p:nvPr/>
        </p:nvSpPr>
        <p:spPr>
          <a:xfrm>
            <a:off x="6343957" y="2494391"/>
            <a:ext cx="2280754" cy="937638"/>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dirty="0" smtClean="0">
                <a:solidFill>
                  <a:schemeClr val="bg1"/>
                </a:solidFill>
              </a:rPr>
              <a:t>Ability not easily found by NPC</a:t>
            </a:r>
            <a:endParaRPr lang="en-US" sz="2400" dirty="0">
              <a:solidFill>
                <a:schemeClr val="bg1"/>
              </a:solidFill>
            </a:endParaRPr>
          </a:p>
        </p:txBody>
      </p:sp>
      <p:sp>
        <p:nvSpPr>
          <p:cNvPr id="16" name="Content Placeholder 2"/>
          <p:cNvSpPr txBox="1"/>
          <p:nvPr/>
        </p:nvSpPr>
        <p:spPr>
          <a:xfrm>
            <a:off x="9189859" y="2494390"/>
            <a:ext cx="2280754" cy="937639"/>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sz="1800" dirty="0">
                <a:solidFill>
                  <a:schemeClr val="bg1"/>
                </a:solidFill>
              </a:rPr>
              <a:t>Discover the ability to interact with </a:t>
            </a:r>
            <a:r>
              <a:rPr lang="en-US" sz="1800" dirty="0" smtClean="0">
                <a:solidFill>
                  <a:schemeClr val="bg1"/>
                </a:solidFill>
              </a:rPr>
              <a:t>traps;</a:t>
            </a:r>
            <a:endParaRPr lang="en-US" dirty="0">
              <a:solidFill>
                <a:schemeClr val="bg1"/>
              </a:solidFill>
            </a:endParaRPr>
          </a:p>
        </p:txBody>
      </p:sp>
      <p:sp>
        <p:nvSpPr>
          <p:cNvPr id="17" name="Content Placeholder 2"/>
          <p:cNvSpPr txBox="1"/>
          <p:nvPr/>
        </p:nvSpPr>
        <p:spPr>
          <a:xfrm>
            <a:off x="9113234" y="3631904"/>
            <a:ext cx="2280754" cy="985252"/>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algn="ctr"/>
            <a:r>
              <a:rPr lang="en-US" dirty="0">
                <a:solidFill>
                  <a:schemeClr val="bg1"/>
                </a:solidFill>
              </a:rPr>
              <a:t>Active </a:t>
            </a:r>
            <a:r>
              <a:rPr lang="en-US" dirty="0" smtClean="0">
                <a:solidFill>
                  <a:schemeClr val="bg1"/>
                </a:solidFill>
              </a:rPr>
              <a:t>use player </a:t>
            </a:r>
            <a:r>
              <a:rPr lang="en-US" dirty="0">
                <a:solidFill>
                  <a:schemeClr val="bg1"/>
                </a:solidFill>
              </a:rPr>
              <a:t>trigger</a:t>
            </a:r>
            <a:endParaRPr lang="en-US" dirty="0">
              <a:solidFill>
                <a:schemeClr val="bg1"/>
              </a:solidFill>
            </a:endParaRPr>
          </a:p>
        </p:txBody>
      </p:sp>
      <p:sp>
        <p:nvSpPr>
          <p:cNvPr id="18" name="Content Placeholder 2"/>
          <p:cNvSpPr txBox="1"/>
          <p:nvPr/>
        </p:nvSpPr>
        <p:spPr>
          <a:xfrm>
            <a:off x="9113234" y="4808402"/>
            <a:ext cx="2280754" cy="937639"/>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dirty="0">
                <a:solidFill>
                  <a:schemeClr val="bg1"/>
                </a:solidFill>
              </a:rPr>
              <a:t>The upgrade is the number of views</a:t>
            </a:r>
            <a:endParaRPr lang="en-US" dirty="0">
              <a:solidFill>
                <a:schemeClr val="bg1"/>
              </a:solidFill>
            </a:endParaRPr>
          </a:p>
        </p:txBody>
      </p:sp>
      <p:sp>
        <p:nvSpPr>
          <p:cNvPr id="19" name="Content Placeholder 2"/>
          <p:cNvSpPr txBox="1"/>
          <p:nvPr/>
        </p:nvSpPr>
        <p:spPr>
          <a:xfrm>
            <a:off x="685626" y="3631904"/>
            <a:ext cx="7857466" cy="2114137"/>
          </a:xfrm>
          <a:prstGeom prst="rect">
            <a:avLst/>
          </a:prstGeom>
          <a:solidFill>
            <a:srgbClr val="FFC000"/>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sz="2400" dirty="0"/>
              <a:t>The points gained are cumulative, and the </a:t>
            </a:r>
            <a:r>
              <a:rPr lang="en-US" sz="2400" b="1" dirty="0"/>
              <a:t>points are related to the number of successfully killed targets</a:t>
            </a:r>
            <a:r>
              <a:rPr lang="en-US" sz="2400" dirty="0"/>
              <a:t>; And related to the method of successfully killing the target; </a:t>
            </a:r>
            <a:r>
              <a:rPr lang="en-US" sz="2400" b="1" dirty="0" smtClean="0"/>
              <a:t>traps </a:t>
            </a:r>
            <a:r>
              <a:rPr lang="en-US" sz="2400" b="1" dirty="0"/>
              <a:t>kills have more bonuses </a:t>
            </a:r>
            <a:r>
              <a:rPr lang="en-US" sz="2400" dirty="0"/>
              <a:t>to skill points;</a:t>
            </a:r>
            <a:endParaRPr lang="en-US" sz="2400" dirty="0">
              <a:solidFill>
                <a:schemeClr val="bg1"/>
              </a:solidFill>
            </a:endParaRPr>
          </a:p>
        </p:txBody>
      </p:sp>
      <p:pic>
        <p:nvPicPr>
          <p:cNvPr id="4" name="Picture 3"/>
          <p:cNvPicPr>
            <a:picLocks noChangeAspect="1"/>
          </p:cNvPicPr>
          <p:nvPr/>
        </p:nvPicPr>
        <p:blipFill>
          <a:blip r:embed="rId2"/>
          <a:stretch>
            <a:fillRect/>
          </a:stretch>
        </p:blipFill>
        <p:spPr>
          <a:xfrm>
            <a:off x="1801028" y="276297"/>
            <a:ext cx="10093082" cy="63114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82826" y="217552"/>
            <a:ext cx="10058400" cy="1609344"/>
          </a:xfrm>
        </p:spPr>
        <p:txBody>
          <a:bodyPr/>
          <a:lstStyle/>
          <a:p>
            <a:r>
              <a:rPr lang="en-US"/>
              <a:t>Collect materials</a:t>
            </a:r>
            <a:endParaRPr lang="en-US" dirty="0"/>
          </a:p>
        </p:txBody>
      </p:sp>
      <p:sp>
        <p:nvSpPr>
          <p:cNvPr id="5" name="Content Placeholder 2"/>
          <p:cNvSpPr>
            <a:spLocks noGrp="1"/>
          </p:cNvSpPr>
          <p:nvPr>
            <p:ph idx="1"/>
          </p:nvPr>
        </p:nvSpPr>
        <p:spPr>
          <a:xfrm>
            <a:off x="925689" y="1641968"/>
            <a:ext cx="10058400" cy="773853"/>
          </a:xfrm>
          <a:solidFill>
            <a:schemeClr val="tx1">
              <a:lumMod val="85000"/>
              <a:lumOff val="15000"/>
            </a:schemeClr>
          </a:solidFill>
        </p:spPr>
        <p:txBody>
          <a:bodyPr>
            <a:noAutofit/>
          </a:bodyPr>
          <a:lstStyle/>
          <a:p>
            <a:r>
              <a:rPr lang="en-US" altLang="zh-CN" sz="2400" dirty="0" smtClean="0">
                <a:solidFill>
                  <a:schemeClr val="bg1"/>
                </a:solidFill>
              </a:rPr>
              <a:t>1.</a:t>
            </a:r>
            <a:r>
              <a:rPr lang="en-US" sz="2400" dirty="0" smtClean="0">
                <a:solidFill>
                  <a:schemeClr val="bg1"/>
                </a:solidFill>
              </a:rPr>
              <a:t>The </a:t>
            </a:r>
            <a:r>
              <a:rPr lang="en-US" sz="2400" dirty="0">
                <a:solidFill>
                  <a:schemeClr val="bg1"/>
                </a:solidFill>
              </a:rPr>
              <a:t>dropped items are randomly obtained by the player after killing the target</a:t>
            </a:r>
            <a:endParaRPr lang="en-US" sz="3600" dirty="0">
              <a:solidFill>
                <a:schemeClr val="bg1"/>
              </a:solidFill>
            </a:endParaRPr>
          </a:p>
        </p:txBody>
      </p:sp>
      <p:sp>
        <p:nvSpPr>
          <p:cNvPr id="6" name="Content Placeholder 2"/>
          <p:cNvSpPr txBox="1"/>
          <p:nvPr/>
        </p:nvSpPr>
        <p:spPr>
          <a:xfrm>
            <a:off x="925689" y="2776502"/>
            <a:ext cx="10058400" cy="773853"/>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altLang="zh-CN" sz="2400" dirty="0" smtClean="0">
                <a:solidFill>
                  <a:schemeClr val="bg1"/>
                </a:solidFill>
              </a:rPr>
              <a:t>2.</a:t>
            </a:r>
            <a:r>
              <a:rPr lang="en-US" sz="2400" dirty="0" smtClean="0">
                <a:solidFill>
                  <a:schemeClr val="bg1"/>
                </a:solidFill>
              </a:rPr>
              <a:t>The </a:t>
            </a:r>
            <a:r>
              <a:rPr lang="en-US" sz="2400" dirty="0">
                <a:solidFill>
                  <a:schemeClr val="bg1"/>
                </a:solidFill>
              </a:rPr>
              <a:t>player can pick it up and it will be consumed after the weapon is built</a:t>
            </a:r>
            <a:endParaRPr lang="en-US" sz="4000" dirty="0">
              <a:solidFill>
                <a:schemeClr val="bg1"/>
              </a:solidFill>
            </a:endParaRPr>
          </a:p>
        </p:txBody>
      </p:sp>
      <p:sp>
        <p:nvSpPr>
          <p:cNvPr id="7" name="Content Placeholder 2"/>
          <p:cNvSpPr txBox="1"/>
          <p:nvPr/>
        </p:nvSpPr>
        <p:spPr>
          <a:xfrm>
            <a:off x="925689" y="3911037"/>
            <a:ext cx="10058400" cy="502920"/>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altLang="zh-CN" sz="2400" dirty="0" smtClean="0">
                <a:solidFill>
                  <a:schemeClr val="bg1"/>
                </a:solidFill>
              </a:rPr>
              <a:t>3.</a:t>
            </a:r>
            <a:r>
              <a:rPr lang="en-US" sz="2400" dirty="0" smtClean="0">
                <a:solidFill>
                  <a:schemeClr val="bg1"/>
                </a:solidFill>
              </a:rPr>
              <a:t>Pick </a:t>
            </a:r>
            <a:r>
              <a:rPr lang="en-US" sz="2400" dirty="0">
                <a:solidFill>
                  <a:schemeClr val="bg1"/>
                </a:solidFill>
              </a:rPr>
              <a:t>up enough quantity in the weapon formula to make it</a:t>
            </a:r>
            <a:endParaRPr lang="en-US" sz="4400" dirty="0">
              <a:solidFill>
                <a:schemeClr val="bg1"/>
              </a:solidFill>
            </a:endParaRPr>
          </a:p>
        </p:txBody>
      </p:sp>
      <p:sp>
        <p:nvSpPr>
          <p:cNvPr id="8" name="Content Placeholder 2"/>
          <p:cNvSpPr txBox="1"/>
          <p:nvPr/>
        </p:nvSpPr>
        <p:spPr>
          <a:xfrm>
            <a:off x="925689" y="5045571"/>
            <a:ext cx="10058400" cy="813361"/>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altLang="zh-CN" sz="2400" dirty="0" smtClean="0">
                <a:solidFill>
                  <a:schemeClr val="bg1"/>
                </a:solidFill>
              </a:rPr>
              <a:t>4.</a:t>
            </a:r>
            <a:r>
              <a:rPr lang="en-US" sz="2400" dirty="0" smtClean="0">
                <a:solidFill>
                  <a:schemeClr val="bg1"/>
                </a:solidFill>
              </a:rPr>
              <a:t>When </a:t>
            </a:r>
            <a:r>
              <a:rPr lang="en-US" sz="2400" dirty="0">
                <a:solidFill>
                  <a:schemeClr val="bg1"/>
                </a:solidFill>
              </a:rPr>
              <a:t>this material is no longer needed, the material will be converted into skill points and randomly dropped</a:t>
            </a:r>
            <a:endParaRPr lang="en-US" sz="4800" dirty="0">
              <a:solidFill>
                <a:schemeClr val="bg1"/>
              </a:solidFill>
            </a:endParaRPr>
          </a:p>
        </p:txBody>
      </p:sp>
      <p:sp>
        <p:nvSpPr>
          <p:cNvPr id="9" name="Down Arrow 8"/>
          <p:cNvSpPr/>
          <p:nvPr/>
        </p:nvSpPr>
        <p:spPr>
          <a:xfrm>
            <a:off x="5633156" y="2246770"/>
            <a:ext cx="321733" cy="484858"/>
          </a:xfrm>
          <a:prstGeom prst="downArrow">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5633155" y="3426178"/>
            <a:ext cx="321733" cy="484858"/>
          </a:xfrm>
          <a:prstGeom prst="downArrow">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633154" y="4560712"/>
            <a:ext cx="321733" cy="484858"/>
          </a:xfrm>
          <a:prstGeom prst="downArrow">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2977" y="-35856"/>
            <a:ext cx="10058400" cy="1609344"/>
          </a:xfrm>
        </p:spPr>
        <p:txBody>
          <a:bodyPr/>
          <a:lstStyle/>
          <a:p>
            <a:r>
              <a:rPr lang="en-US" dirty="0" smtClean="0"/>
              <a:t>GAME M</a:t>
            </a:r>
            <a:r>
              <a:rPr lang="en-US" altLang="zh-CN" dirty="0" smtClean="0"/>
              <a:t>ain </a:t>
            </a:r>
            <a:r>
              <a:rPr lang="en-US" dirty="0"/>
              <a:t>UI </a:t>
            </a:r>
            <a:endParaRPr lang="en-US"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862" y="1345690"/>
            <a:ext cx="8826973" cy="4547228"/>
          </a:xfrm>
          <a:prstGeom prst="rect">
            <a:avLst/>
          </a:prstGeom>
        </p:spPr>
      </p:pic>
      <p:sp>
        <p:nvSpPr>
          <p:cNvPr id="5" name="Rectangle 4"/>
          <p:cNvSpPr/>
          <p:nvPr/>
        </p:nvSpPr>
        <p:spPr>
          <a:xfrm>
            <a:off x="2102057" y="1378620"/>
            <a:ext cx="1555543" cy="1725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1"/>
            <a:endCxn id="8" idx="3"/>
          </p:cNvCxnSpPr>
          <p:nvPr/>
        </p:nvCxnSpPr>
        <p:spPr>
          <a:xfrm flipH="1" flipV="1">
            <a:off x="1460028" y="1920911"/>
            <a:ext cx="642029" cy="3204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75960" y="1620121"/>
            <a:ext cx="1184068" cy="60157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altLang="en-US" sz="1400" dirty="0">
                <a:solidFill>
                  <a:schemeClr val="bg1"/>
                </a:solidFill>
                <a:latin typeface="Arial Unicode MS" panose="020B0604020202020204" pitchFamily="34" charset="-128"/>
                <a:ea typeface="inherit"/>
              </a:rPr>
              <a:t>Target display</a:t>
            </a:r>
            <a:r>
              <a:rPr lang="en-US" altLang="en-US" sz="400" dirty="0">
                <a:solidFill>
                  <a:schemeClr val="bg1"/>
                </a:solidFill>
              </a:rPr>
              <a:t> </a:t>
            </a:r>
            <a:endParaRPr lang="en-US" altLang="en-US" sz="1100" dirty="0">
              <a:solidFill>
                <a:schemeClr val="bg1"/>
              </a:solidFill>
              <a:latin typeface="Arial" panose="020B0604020202020204" pitchFamily="34" charset="0"/>
            </a:endParaRPr>
          </a:p>
        </p:txBody>
      </p:sp>
      <p:sp>
        <p:nvSpPr>
          <p:cNvPr id="9" name="Rectangle 1"/>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2102057" y="2869913"/>
            <a:ext cx="1555543" cy="2644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10" idx="1"/>
            <a:endCxn id="12" idx="3"/>
          </p:cNvCxnSpPr>
          <p:nvPr/>
        </p:nvCxnSpPr>
        <p:spPr>
          <a:xfrm flipH="1" flipV="1">
            <a:off x="1620449" y="2996597"/>
            <a:ext cx="481608" cy="55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75960" y="2579562"/>
            <a:ext cx="1344489" cy="83406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altLang="en-US" sz="1400" dirty="0">
                <a:solidFill>
                  <a:schemeClr val="bg1"/>
                </a:solidFill>
                <a:latin typeface="Arial Unicode MS" panose="020B0604020202020204" pitchFamily="34" charset="-128"/>
                <a:ea typeface="inherit"/>
              </a:rPr>
              <a:t>Drop-down menu</a:t>
            </a:r>
            <a:r>
              <a:rPr lang="en-US" altLang="en-US" sz="400" dirty="0">
                <a:solidFill>
                  <a:schemeClr val="bg1"/>
                </a:solidFill>
              </a:rPr>
              <a:t> </a:t>
            </a:r>
            <a:endParaRPr lang="en-US" altLang="en-US" sz="400" dirty="0" smtClean="0">
              <a:solidFill>
                <a:schemeClr val="bg1"/>
              </a:solidFill>
            </a:endParaRPr>
          </a:p>
          <a:p>
            <a:pPr lvl="0" algn="ctr" defTabSz="914400" eaLnBrk="0" fontAlgn="base" hangingPunct="0">
              <a:spcBef>
                <a:spcPct val="0"/>
              </a:spcBef>
              <a:spcAft>
                <a:spcPct val="0"/>
              </a:spcAft>
            </a:pPr>
            <a:r>
              <a:rPr lang="en-US" altLang="en-US" sz="1100" dirty="0" smtClean="0">
                <a:solidFill>
                  <a:schemeClr val="bg1"/>
                </a:solidFill>
                <a:latin typeface="Arial" panose="020B0604020202020204" pitchFamily="34" charset="0"/>
              </a:rPr>
              <a:t>(don’t need now)</a:t>
            </a:r>
            <a:endParaRPr lang="en-US" altLang="en-US" sz="1100" dirty="0">
              <a:solidFill>
                <a:schemeClr val="bg1"/>
              </a:solidFill>
              <a:latin typeface="Arial" panose="020B0604020202020204" pitchFamily="34" charset="0"/>
            </a:endParaRPr>
          </a:p>
        </p:txBody>
      </p:sp>
      <p:sp>
        <p:nvSpPr>
          <p:cNvPr id="13" name="Rectangle 2"/>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436381" y="5106813"/>
            <a:ext cx="1184068" cy="85672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sz="1400" dirty="0" smtClean="0"/>
              <a:t>Weapon </a:t>
            </a:r>
            <a:r>
              <a:rPr lang="en-US" sz="1400" dirty="0"/>
              <a:t>switching tips</a:t>
            </a:r>
            <a:endParaRPr lang="en-US" altLang="en-US" sz="1000" dirty="0">
              <a:solidFill>
                <a:schemeClr val="bg1"/>
              </a:solidFill>
              <a:latin typeface="Arial" panose="020B0604020202020204" pitchFamily="34" charset="0"/>
            </a:endParaRPr>
          </a:p>
        </p:txBody>
      </p:sp>
      <p:sp>
        <p:nvSpPr>
          <p:cNvPr id="16" name="Rectangle 15"/>
          <p:cNvSpPr/>
          <p:nvPr/>
        </p:nvSpPr>
        <p:spPr>
          <a:xfrm>
            <a:off x="2322908" y="4394945"/>
            <a:ext cx="1775850" cy="12312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20" idx="1"/>
            <a:endCxn id="15" idx="3"/>
          </p:cNvCxnSpPr>
          <p:nvPr/>
        </p:nvCxnSpPr>
        <p:spPr>
          <a:xfrm flipH="1">
            <a:off x="1620449" y="5382126"/>
            <a:ext cx="702459" cy="1530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322908" y="5149515"/>
            <a:ext cx="1775850" cy="465221"/>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322908" y="4394945"/>
            <a:ext cx="957703" cy="722485"/>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H="1">
            <a:off x="1620450" y="4770830"/>
            <a:ext cx="702458" cy="28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36577" y="3830667"/>
            <a:ext cx="1184068" cy="121484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defTabSz="914400" eaLnBrk="0" fontAlgn="base" hangingPunct="0">
              <a:spcBef>
                <a:spcPct val="0"/>
              </a:spcBef>
              <a:spcAft>
                <a:spcPct val="0"/>
              </a:spcAft>
            </a:pPr>
            <a:r>
              <a:rPr lang="en-US" sz="1400" dirty="0" smtClean="0"/>
              <a:t>Operating </a:t>
            </a:r>
            <a:r>
              <a:rPr lang="en-US" sz="1400" dirty="0"/>
              <a:t>instructions for current weapons</a:t>
            </a:r>
            <a:endParaRPr lang="en-US" altLang="en-US" sz="700" dirty="0">
              <a:solidFill>
                <a:schemeClr val="bg1"/>
              </a:solidFill>
              <a:latin typeface="Arial" panose="020B0604020202020204" pitchFamily="34" charset="0"/>
            </a:endParaRPr>
          </a:p>
        </p:txBody>
      </p:sp>
      <p:sp>
        <p:nvSpPr>
          <p:cNvPr id="30" name="Rectangle 29"/>
          <p:cNvSpPr/>
          <p:nvPr/>
        </p:nvSpPr>
        <p:spPr>
          <a:xfrm>
            <a:off x="3894216" y="5963536"/>
            <a:ext cx="1184068" cy="55622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altLang="en-US" sz="1200" dirty="0">
                <a:solidFill>
                  <a:schemeClr val="bg1"/>
                </a:solidFill>
                <a:latin typeface="Arial Unicode MS" panose="020B0604020202020204" pitchFamily="34" charset="-128"/>
                <a:ea typeface="inherit"/>
              </a:rPr>
              <a:t>Button to enter the item menu</a:t>
            </a:r>
            <a:r>
              <a:rPr lang="en-US" altLang="en-US" sz="300" dirty="0">
                <a:solidFill>
                  <a:schemeClr val="bg1"/>
                </a:solidFill>
              </a:rPr>
              <a:t> </a:t>
            </a:r>
            <a:endParaRPr lang="en-US" altLang="en-US" sz="1050" dirty="0">
              <a:solidFill>
                <a:schemeClr val="bg1"/>
              </a:solidFill>
              <a:latin typeface="Arial" panose="020B0604020202020204" pitchFamily="34" charset="0"/>
            </a:endParaRPr>
          </a:p>
        </p:txBody>
      </p:sp>
      <p:sp>
        <p:nvSpPr>
          <p:cNvPr id="31" name="Rectangle 30"/>
          <p:cNvSpPr/>
          <p:nvPr/>
        </p:nvSpPr>
        <p:spPr>
          <a:xfrm>
            <a:off x="4190233" y="5106813"/>
            <a:ext cx="592034" cy="451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1" idx="2"/>
            <a:endCxn id="30" idx="0"/>
          </p:cNvCxnSpPr>
          <p:nvPr/>
        </p:nvCxnSpPr>
        <p:spPr>
          <a:xfrm>
            <a:off x="4486250" y="5558589"/>
            <a:ext cx="0" cy="40494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 name="Rectangle 36"/>
          <p:cNvSpPr/>
          <p:nvPr/>
        </p:nvSpPr>
        <p:spPr>
          <a:xfrm>
            <a:off x="4438124" y="5348215"/>
            <a:ext cx="265022" cy="202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37" idx="3"/>
          </p:cNvCxnSpPr>
          <p:nvPr/>
        </p:nvCxnSpPr>
        <p:spPr>
          <a:xfrm flipV="1">
            <a:off x="4703146" y="5446295"/>
            <a:ext cx="622833" cy="309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325979" y="5168181"/>
            <a:ext cx="1184068" cy="55622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altLang="en-US" sz="1200" dirty="0">
                <a:solidFill>
                  <a:schemeClr val="bg1"/>
                </a:solidFill>
                <a:latin typeface="Arial Unicode MS" panose="020B0604020202020204" pitchFamily="34" charset="-128"/>
                <a:ea typeface="inherit"/>
              </a:rPr>
              <a:t>Button to enter the item menu</a:t>
            </a:r>
            <a:r>
              <a:rPr lang="en-US" altLang="en-US" sz="300" dirty="0">
                <a:solidFill>
                  <a:schemeClr val="bg1"/>
                </a:solidFill>
              </a:rPr>
              <a:t> </a:t>
            </a:r>
            <a:endParaRPr lang="en-US" altLang="en-US" sz="1050" dirty="0">
              <a:solidFill>
                <a:schemeClr val="bg1"/>
              </a:solidFill>
              <a:latin typeface="Arial" panose="020B0604020202020204" pitchFamily="34" charset="0"/>
            </a:endParaRPr>
          </a:p>
        </p:txBody>
      </p:sp>
      <p:sp>
        <p:nvSpPr>
          <p:cNvPr id="41" name="Rectangle 40"/>
          <p:cNvSpPr/>
          <p:nvPr/>
        </p:nvSpPr>
        <p:spPr>
          <a:xfrm>
            <a:off x="10584303" y="2821952"/>
            <a:ext cx="296017" cy="282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201484" y="2356212"/>
            <a:ext cx="1440742" cy="125600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1200" dirty="0">
                <a:solidFill>
                  <a:schemeClr val="bg1"/>
                </a:solidFill>
                <a:latin typeface="Arial Unicode MS" panose="020B0604020202020204" pitchFamily="34" charset="-128"/>
                <a:ea typeface="inherit"/>
              </a:rPr>
              <a:t>When the target goes out of the current camera, the hint will come to the edge</a:t>
            </a:r>
            <a:r>
              <a:rPr lang="en-US" altLang="en-US" sz="300" dirty="0">
                <a:solidFill>
                  <a:schemeClr val="bg1"/>
                </a:solidFill>
              </a:rPr>
              <a:t> </a:t>
            </a:r>
            <a:endParaRPr lang="en-US" altLang="en-US" sz="1050" dirty="0">
              <a:solidFill>
                <a:schemeClr val="bg1"/>
              </a:solidFill>
              <a:latin typeface="Arial" panose="020B0604020202020204" pitchFamily="34" charset="0"/>
            </a:endParaRPr>
          </a:p>
        </p:txBody>
      </p:sp>
      <p:cxnSp>
        <p:nvCxnSpPr>
          <p:cNvPr id="44" name="Straight Arrow Connector 43"/>
          <p:cNvCxnSpPr>
            <a:stCxn id="41" idx="1"/>
            <a:endCxn id="42" idx="2"/>
          </p:cNvCxnSpPr>
          <p:nvPr/>
        </p:nvCxnSpPr>
        <p:spPr>
          <a:xfrm flipH="1">
            <a:off x="8921855" y="2963050"/>
            <a:ext cx="1662448" cy="6491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Rectangle 4"/>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2" name="Picture 51"/>
          <p:cNvPicPr>
            <a:picLocks noChangeAspect="1"/>
          </p:cNvPicPr>
          <p:nvPr/>
        </p:nvPicPr>
        <p:blipFill>
          <a:blip r:embed="rId3"/>
          <a:stretch>
            <a:fillRect/>
          </a:stretch>
        </p:blipFill>
        <p:spPr>
          <a:xfrm>
            <a:off x="10360915" y="3872208"/>
            <a:ext cx="200924" cy="207203"/>
          </a:xfrm>
          <a:prstGeom prst="rect">
            <a:avLst/>
          </a:prstGeom>
        </p:spPr>
      </p:pic>
      <p:sp>
        <p:nvSpPr>
          <p:cNvPr id="53" name="Rectangle 52"/>
          <p:cNvSpPr/>
          <p:nvPr/>
        </p:nvSpPr>
        <p:spPr>
          <a:xfrm>
            <a:off x="10313369" y="3834711"/>
            <a:ext cx="296017" cy="282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0950261" y="3751215"/>
            <a:ext cx="992227" cy="44918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1200" dirty="0" smtClean="0">
                <a:solidFill>
                  <a:schemeClr val="bg1"/>
                </a:solidFill>
                <a:latin typeface="Arial Unicode MS" panose="020B0604020202020204" pitchFamily="34" charset="-128"/>
              </a:rPr>
              <a:t>Watch out police</a:t>
            </a:r>
            <a:endParaRPr lang="en-US" altLang="en-US" sz="1050" dirty="0">
              <a:solidFill>
                <a:schemeClr val="bg1"/>
              </a:solidFill>
              <a:latin typeface="Arial" panose="020B0604020202020204" pitchFamily="34" charset="0"/>
            </a:endParaRPr>
          </a:p>
        </p:txBody>
      </p:sp>
      <p:cxnSp>
        <p:nvCxnSpPr>
          <p:cNvPr id="56" name="Straight Arrow Connector 55"/>
          <p:cNvCxnSpPr>
            <a:stCxn id="53" idx="3"/>
            <a:endCxn id="54" idx="1"/>
          </p:cNvCxnSpPr>
          <p:nvPr/>
        </p:nvCxnSpPr>
        <p:spPr>
          <a:xfrm>
            <a:off x="10609386" y="3975809"/>
            <a:ext cx="340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8773846" y="1461041"/>
            <a:ext cx="1995754" cy="6705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endCxn id="49" idx="3"/>
          </p:cNvCxnSpPr>
          <p:nvPr/>
        </p:nvCxnSpPr>
        <p:spPr>
          <a:xfrm flipH="1" flipV="1">
            <a:off x="7879644" y="1753944"/>
            <a:ext cx="871774" cy="374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5432759" y="1286188"/>
            <a:ext cx="2446885" cy="9355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defTabSz="914400" eaLnBrk="0" fontAlgn="base" hangingPunct="0">
              <a:spcBef>
                <a:spcPct val="0"/>
              </a:spcBef>
              <a:spcAft>
                <a:spcPct val="0"/>
              </a:spcAft>
            </a:pPr>
            <a:r>
              <a:rPr lang="en-US" dirty="0"/>
              <a:t>The doll’s life time bar will automatically decay</a:t>
            </a:r>
            <a:endParaRPr lang="en-US" altLang="en-US" sz="1050" dirty="0">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949960" y="1714444"/>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W	</a:t>
            </a:r>
            <a:r>
              <a:rPr lang="en-US" sz="11000" dirty="0" err="1" smtClean="0"/>
              <a:t>eApon</a:t>
            </a:r>
            <a:r>
              <a:rPr lang="en-US" sz="11000" dirty="0" smtClean="0"/>
              <a:t> system</a:t>
            </a:r>
            <a:endParaRPr lang="en-US" sz="11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 background"/>
          <p:cNvPicPr>
            <a:picLocks noChangeAspect="1"/>
          </p:cNvPicPr>
          <p:nvPr/>
        </p:nvPicPr>
        <p:blipFill>
          <a:blip r:embed="rId1"/>
          <a:stretch>
            <a:fillRect/>
          </a:stretch>
        </p:blipFill>
        <p:spPr>
          <a:xfrm>
            <a:off x="0" y="0"/>
            <a:ext cx="12192635" cy="6870065"/>
          </a:xfrm>
          <a:prstGeom prst="rect">
            <a:avLst/>
          </a:prstGeom>
        </p:spPr>
      </p:pic>
      <p:sp>
        <p:nvSpPr>
          <p:cNvPr id="2" name="标题 1"/>
          <p:cNvSpPr>
            <a:spLocks noGrp="1"/>
          </p:cNvSpPr>
          <p:nvPr>
            <p:ph type="title"/>
          </p:nvPr>
        </p:nvSpPr>
        <p:spPr/>
        <p:txBody>
          <a:bodyPr/>
          <a:lstStyle/>
          <a:p>
            <a:r>
              <a:rPr lang="en-US" altLang="zh-CN" dirty="0"/>
              <a:t>Weapon Design </a:t>
            </a:r>
            <a:endParaRPr lang="en-US" altLang="zh-CN" dirty="0"/>
          </a:p>
        </p:txBody>
      </p:sp>
      <p:sp>
        <p:nvSpPr>
          <p:cNvPr id="3" name="内容占位符 2"/>
          <p:cNvSpPr>
            <a:spLocks noGrp="1"/>
          </p:cNvSpPr>
          <p:nvPr>
            <p:ph idx="1"/>
          </p:nvPr>
        </p:nvSpPr>
        <p:spPr>
          <a:xfrm>
            <a:off x="714375" y="1767205"/>
            <a:ext cx="10127615" cy="3913505"/>
          </a:xfrm>
        </p:spPr>
        <p:txBody>
          <a:bodyPr>
            <a:normAutofit/>
          </a:bodyPr>
          <a:lstStyle/>
          <a:p>
            <a:r>
              <a:rPr lang="en-US" altLang="zh-CN" b="1" dirty="0">
                <a:solidFill>
                  <a:schemeClr val="tx1"/>
                </a:solidFill>
              </a:rPr>
              <a:t>Gameplay: </a:t>
            </a:r>
            <a:r>
              <a:rPr lang="en-US" altLang="zh-CN" dirty="0">
                <a:solidFill>
                  <a:schemeClr val="tx1"/>
                </a:solidFill>
              </a:rPr>
              <a:t>Players will control the puppet and move </a:t>
            </a:r>
            <a:r>
              <a:rPr lang="en-US" altLang="zh-CN" dirty="0" smtClean="0">
                <a:solidFill>
                  <a:schemeClr val="tx1"/>
                </a:solidFill>
              </a:rPr>
              <a:t>around </a:t>
            </a:r>
            <a:r>
              <a:rPr lang="en-US" altLang="zh-CN" dirty="0">
                <a:solidFill>
                  <a:schemeClr val="tx1"/>
                </a:solidFill>
              </a:rPr>
              <a:t>the map, killing targets with the transformable arm without being detected.</a:t>
            </a:r>
            <a:endParaRPr lang="en-US" altLang="zh-CN" dirty="0">
              <a:solidFill>
                <a:schemeClr val="tx1"/>
              </a:solidFill>
            </a:endParaRPr>
          </a:p>
          <a:p>
            <a:pPr marL="0" indent="0">
              <a:buNone/>
            </a:pPr>
            <a:endParaRPr lang="en-US" altLang="zh-CN" dirty="0">
              <a:solidFill>
                <a:schemeClr val="tx1"/>
              </a:solidFill>
            </a:endParaRPr>
          </a:p>
          <a:p>
            <a:r>
              <a:rPr lang="en-US" altLang="zh-CN" dirty="0">
                <a:solidFill>
                  <a:schemeClr val="tx1"/>
                </a:solidFill>
              </a:rPr>
              <a:t>The weapons will only be displayed in UI except during the state of interaction and killing.</a:t>
            </a:r>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Use the </a:t>
            </a:r>
            <a:r>
              <a:rPr lang="en-US" altLang="zh-CN" dirty="0" smtClean="0">
                <a:solidFill>
                  <a:schemeClr val="tx1"/>
                </a:solidFill>
              </a:rPr>
              <a:t>number </a:t>
            </a:r>
            <a:r>
              <a:rPr lang="en-US" altLang="zh-CN" dirty="0">
                <a:solidFill>
                  <a:schemeClr val="tx1"/>
                </a:solidFill>
              </a:rPr>
              <a:t>keys 1~4 to switch weapons, the current action must be done before the weapon actually switches, when switching the weapon, players can move around, but can't kill or interact.</a:t>
            </a:r>
            <a:endParaRPr lang="en-US" altLang="zh-CN"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 background"/>
          <p:cNvPicPr>
            <a:picLocks noChangeAspect="1"/>
          </p:cNvPicPr>
          <p:nvPr/>
        </p:nvPicPr>
        <p:blipFill>
          <a:blip r:embed="rId1"/>
          <a:stretch>
            <a:fillRect/>
          </a:stretch>
        </p:blipFill>
        <p:spPr>
          <a:xfrm>
            <a:off x="0" y="0"/>
            <a:ext cx="12192635" cy="6870065"/>
          </a:xfrm>
          <a:prstGeom prst="rect">
            <a:avLst/>
          </a:prstGeom>
        </p:spPr>
      </p:pic>
      <p:sp>
        <p:nvSpPr>
          <p:cNvPr id="2" name="标题 1"/>
          <p:cNvSpPr>
            <a:spLocks noGrp="1"/>
          </p:cNvSpPr>
          <p:nvPr>
            <p:ph type="title"/>
          </p:nvPr>
        </p:nvSpPr>
        <p:spPr/>
        <p:txBody>
          <a:bodyPr/>
          <a:lstStyle/>
          <a:p>
            <a:r>
              <a:rPr lang="en-US" altLang="zh-CN"/>
              <a:t>Weapon 1: Red Queen</a:t>
            </a:r>
            <a:endParaRPr lang="en-US" altLang="zh-CN"/>
          </a:p>
        </p:txBody>
      </p:sp>
      <p:sp>
        <p:nvSpPr>
          <p:cNvPr id="3" name="内容占位符 2"/>
          <p:cNvSpPr>
            <a:spLocks noGrp="1"/>
          </p:cNvSpPr>
          <p:nvPr>
            <p:ph idx="1"/>
          </p:nvPr>
        </p:nvSpPr>
        <p:spPr>
          <a:xfrm>
            <a:off x="748665" y="2043430"/>
            <a:ext cx="3601085" cy="3155950"/>
          </a:xfrm>
        </p:spPr>
        <p:txBody>
          <a:bodyPr>
            <a:noAutofit/>
          </a:bodyPr>
          <a:lstStyle/>
          <a:p>
            <a:r>
              <a:rPr lang="en-US" altLang="zh-CN" b="1" dirty="0">
                <a:solidFill>
                  <a:schemeClr val="tx1"/>
                </a:solidFill>
              </a:rPr>
              <a:t>Type: </a:t>
            </a:r>
            <a:r>
              <a:rPr lang="en-US" altLang="zh-CN" dirty="0">
                <a:solidFill>
                  <a:schemeClr val="tx1"/>
                </a:solidFill>
              </a:rPr>
              <a:t>The </a:t>
            </a:r>
            <a:r>
              <a:rPr lang="en-US" altLang="zh-CN" dirty="0" smtClean="0">
                <a:solidFill>
                  <a:schemeClr val="tx1"/>
                </a:solidFill>
              </a:rPr>
              <a:t>original </a:t>
            </a:r>
            <a:r>
              <a:rPr lang="en-US" altLang="zh-CN" dirty="0">
                <a:solidFill>
                  <a:schemeClr val="tx1"/>
                </a:solidFill>
              </a:rPr>
              <a:t>weapon, close range, direct kill </a:t>
            </a:r>
            <a:endParaRPr lang="en-US" altLang="zh-CN" dirty="0">
              <a:solidFill>
                <a:schemeClr val="tx1"/>
              </a:solidFill>
            </a:endParaRPr>
          </a:p>
          <a:p>
            <a:r>
              <a:rPr lang="en-US" altLang="zh-CN" b="1" dirty="0">
                <a:solidFill>
                  <a:schemeClr val="tx1"/>
                </a:solidFill>
              </a:rPr>
              <a:t>How to use: </a:t>
            </a:r>
            <a:r>
              <a:rPr lang="en-US" altLang="zh-CN" dirty="0" smtClean="0">
                <a:solidFill>
                  <a:schemeClr val="tx1"/>
                </a:solidFill>
              </a:rPr>
              <a:t>Sneak </a:t>
            </a:r>
            <a:r>
              <a:rPr lang="en-US" altLang="zh-CN" dirty="0">
                <a:solidFill>
                  <a:schemeClr val="tx1"/>
                </a:solidFill>
              </a:rPr>
              <a:t>on targets with out been detected, kill them then in range</a:t>
            </a:r>
            <a:endParaRPr lang="en-US" altLang="zh-CN" dirty="0">
              <a:solidFill>
                <a:schemeClr val="tx1"/>
              </a:solidFill>
            </a:endParaRPr>
          </a:p>
          <a:p>
            <a:r>
              <a:rPr lang="en-US" altLang="zh-CN" b="1" dirty="0">
                <a:solidFill>
                  <a:schemeClr val="tx1"/>
                </a:solidFill>
              </a:rPr>
              <a:t>Range: </a:t>
            </a:r>
            <a:r>
              <a:rPr lang="en-US" altLang="zh-CN" dirty="0">
                <a:solidFill>
                  <a:schemeClr val="tx1"/>
                </a:solidFill>
              </a:rPr>
              <a:t>1 puppet sprite distance </a:t>
            </a:r>
            <a:endParaRPr lang="en-US" altLang="zh-CN" dirty="0">
              <a:solidFill>
                <a:schemeClr val="tx1"/>
              </a:solidFill>
            </a:endParaRPr>
          </a:p>
        </p:txBody>
      </p:sp>
      <p:pic>
        <p:nvPicPr>
          <p:cNvPr id="4" name="图片 3" descr="Weapon 1 Chart"/>
          <p:cNvPicPr>
            <a:picLocks noChangeAspect="1"/>
          </p:cNvPicPr>
          <p:nvPr/>
        </p:nvPicPr>
        <p:blipFill>
          <a:blip r:embed="rId2"/>
          <a:stretch>
            <a:fillRect/>
          </a:stretch>
        </p:blipFill>
        <p:spPr>
          <a:xfrm>
            <a:off x="4976495" y="1313815"/>
            <a:ext cx="6319520" cy="2746375"/>
          </a:xfrm>
          <a:prstGeom prst="rect">
            <a:avLst/>
          </a:prstGeom>
        </p:spPr>
      </p:pic>
      <p:pic>
        <p:nvPicPr>
          <p:cNvPr id="11" name="图片 4"/>
          <p:cNvPicPr>
            <a:picLocks noChangeAspect="1"/>
          </p:cNvPicPr>
          <p:nvPr/>
        </p:nvPicPr>
        <p:blipFill>
          <a:blip r:embed="rId3"/>
          <a:stretch>
            <a:fillRect/>
          </a:stretch>
        </p:blipFill>
        <p:spPr>
          <a:xfrm>
            <a:off x="5688330" y="4133215"/>
            <a:ext cx="1800225" cy="1985010"/>
          </a:xfrm>
          <a:prstGeom prst="rect">
            <a:avLst/>
          </a:prstGeom>
          <a:noFill/>
          <a:ln>
            <a:noFill/>
          </a:ln>
        </p:spPr>
      </p:pic>
      <p:pic>
        <p:nvPicPr>
          <p:cNvPr id="25" name="图片 5"/>
          <p:cNvPicPr>
            <a:picLocks noChangeAspect="1"/>
          </p:cNvPicPr>
          <p:nvPr/>
        </p:nvPicPr>
        <p:blipFill>
          <a:blip r:embed="rId4"/>
          <a:stretch>
            <a:fillRect/>
          </a:stretch>
        </p:blipFill>
        <p:spPr>
          <a:xfrm>
            <a:off x="7488238" y="4133533"/>
            <a:ext cx="2141855" cy="1984375"/>
          </a:xfrm>
          <a:prstGeom prst="rect">
            <a:avLst/>
          </a:prstGeom>
          <a:noFill/>
          <a:ln>
            <a:noFill/>
          </a:ln>
        </p:spPr>
      </p:pic>
      <p:sp>
        <p:nvSpPr>
          <p:cNvPr id="10" name="矩形 7"/>
          <p:cNvSpPr/>
          <p:nvPr/>
        </p:nvSpPr>
        <p:spPr>
          <a:xfrm>
            <a:off x="6005830" y="5126355"/>
            <a:ext cx="806450" cy="791210"/>
          </a:xfrm>
          <a:prstGeom prst="rect">
            <a:avLst/>
          </a:prstGeom>
          <a:noFill/>
          <a:ln w="793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8000"/>
              </a:lnSpc>
              <a:spcBef>
                <a:spcPts val="0"/>
              </a:spcBef>
              <a:spcAft>
                <a:spcPts val="800"/>
              </a:spcAft>
              <a:buClrTx/>
              <a:buSzTx/>
              <a:buFontTx/>
              <a:buNone/>
              <a:defRPr/>
            </a:pPr>
            <a:r>
              <a:rPr kumimoji="0" lang="en-US" altLang="zh-CN" sz="1200" b="0" i="0" u="none" strike="noStrike" kern="100" cap="none" spc="0" normalizeH="0" baseline="0" noProof="0">
                <a:ln>
                  <a:noFill/>
                </a:ln>
                <a:solidFill>
                  <a:srgbClr val="FFFFFF"/>
                </a:solidFill>
                <a:effectLst/>
                <a:uLnTx/>
                <a:uFillTx/>
                <a:latin typeface="Calibri" panose="020F0502020204030204"/>
                <a:ea typeface="宋体" panose="02010600030101010101" pitchFamily="2" charset="-122"/>
                <a:cs typeface="Times New Roman" panose="02020603050405020304"/>
                <a:sym typeface="Times New Roman" panose="02020603050405020304"/>
              </a:rPr>
              <a:t> </a:t>
            </a:r>
            <a:endParaRPr kumimoji="0" lang="en-US" altLang="zh-CN" sz="1200" b="0" i="0" u="none" strike="noStrike" kern="100" cap="none" spc="0" normalizeH="0" baseline="0" noProof="0">
              <a:ln>
                <a:noFill/>
              </a:ln>
              <a:solidFill>
                <a:srgbClr val="FFFFFF"/>
              </a:solidFill>
              <a:effectLst/>
              <a:uLnTx/>
              <a:uFillTx/>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6" name="直接箭头连接符 5"/>
          <p:cNvCxnSpPr>
            <a:stCxn id="10" idx="1"/>
          </p:cNvCxnSpPr>
          <p:nvPr/>
        </p:nvCxnSpPr>
        <p:spPr>
          <a:xfrm flipH="1" flipV="1">
            <a:off x="5213350" y="5236210"/>
            <a:ext cx="792480" cy="2857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957955" y="4876800"/>
            <a:ext cx="125539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Weapon reference</a:t>
            </a:r>
            <a:endParaRPr kumimoji="0" lang="en-US" altLang="zh-CN"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 name="矩形 7"/>
          <p:cNvSpPr/>
          <p:nvPr/>
        </p:nvSpPr>
        <p:spPr>
          <a:xfrm>
            <a:off x="7847965" y="4330700"/>
            <a:ext cx="988695" cy="1586865"/>
          </a:xfrm>
          <a:prstGeom prst="rect">
            <a:avLst/>
          </a:prstGeom>
          <a:noFill/>
          <a:ln w="793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8000"/>
              </a:lnSpc>
              <a:spcBef>
                <a:spcPts val="0"/>
              </a:spcBef>
              <a:spcAft>
                <a:spcPts val="800"/>
              </a:spcAft>
              <a:buClrTx/>
              <a:buSzTx/>
              <a:buFontTx/>
              <a:buNone/>
              <a:defRPr/>
            </a:pPr>
            <a:r>
              <a:rPr kumimoji="0" lang="en-US" altLang="zh-CN" sz="1200" b="0" i="0" u="none" strike="noStrike" kern="100" cap="none" spc="0" normalizeH="0" baseline="0" noProof="0">
                <a:ln>
                  <a:noFill/>
                </a:ln>
                <a:solidFill>
                  <a:srgbClr val="FFFFFF"/>
                </a:solidFill>
                <a:effectLst/>
                <a:uLnTx/>
                <a:uFillTx/>
                <a:latin typeface="Calibri" panose="020F0502020204030204"/>
                <a:ea typeface="宋体" panose="02010600030101010101" pitchFamily="2" charset="-122"/>
                <a:cs typeface="Times New Roman" panose="02020603050405020304"/>
                <a:sym typeface="Times New Roman" panose="02020603050405020304"/>
              </a:rPr>
              <a:t> </a:t>
            </a:r>
            <a:endParaRPr kumimoji="0" lang="en-US" altLang="zh-CN" sz="1200" b="0" i="0" u="none" strike="noStrike" kern="100" cap="none" spc="0" normalizeH="0" baseline="0" noProof="0">
              <a:ln>
                <a:noFill/>
              </a:ln>
              <a:solidFill>
                <a:srgbClr val="FFFFFF"/>
              </a:solidFill>
              <a:effectLst/>
              <a:uLnTx/>
              <a:uFillTx/>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8" name="直接箭头连接符 7"/>
          <p:cNvCxnSpPr>
            <a:stCxn id="7" idx="3"/>
          </p:cNvCxnSpPr>
          <p:nvPr/>
        </p:nvCxnSpPr>
        <p:spPr>
          <a:xfrm>
            <a:off x="8836660" y="5124450"/>
            <a:ext cx="1188085" cy="44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0024745" y="4942205"/>
            <a:ext cx="165608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VFX reference</a:t>
            </a:r>
            <a:endParaRPr kumimoji="0" lang="en-US" altLang="zh-CN"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Tree>
    <p:custDataLst>
      <p:tags r:id="rId5"/>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21104" y="797728"/>
            <a:ext cx="34778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Our Team</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2802451" y="2247588"/>
            <a:ext cx="3622433" cy="267765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Project Manager: </a:t>
            </a:r>
            <a:endPar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Jeff</a:t>
            </a:r>
            <a:endPar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altLang="zh-CN"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rtist</a:t>
            </a:r>
            <a:r>
              <a:rPr kumimoji="0" lang="zh-CN" altLang="en-US"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a:t>
            </a:r>
            <a:endParaRPr kumimoji="0" lang="en-US" altLang="zh-CN"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J</a:t>
            </a:r>
            <a:r>
              <a:rPr kumimoji="0" lang="en-US" altLang="zh-CN"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enifer</a:t>
            </a:r>
            <a:r>
              <a:rPr kumimoji="0" lang="zh-CN" altLang="en-US"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a:t>
            </a:r>
            <a:r>
              <a:rPr kumimoji="0" lang="en-US" altLang="zh-CN"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Lyon         </a:t>
            </a:r>
            <a:endParaRPr kumimoji="0" lang="en-US" altLang="zh-CN" sz="24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endParaRPr>
          </a:p>
        </p:txBody>
      </p:sp>
      <p:sp>
        <p:nvSpPr>
          <p:cNvPr id="2" name="Rectangle 1"/>
          <p:cNvSpPr/>
          <p:nvPr/>
        </p:nvSpPr>
        <p:spPr>
          <a:xfrm>
            <a:off x="6172957" y="2247588"/>
            <a:ext cx="6096000" cy="2677656"/>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Designer: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ico</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Nan</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Ricardo</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Arno</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rogrammer</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alibri" panose="020F0502020204030204"/>
                <a:ea typeface="微软雅黑" panose="020B0503020204020204" pitchFamily="34" charset="-122"/>
                <a:cs typeface="+mn-cs"/>
              </a:rPr>
              <a:t>Jesson</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Jeff</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Lyon</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Nan</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cxnSp>
        <p:nvCxnSpPr>
          <p:cNvPr id="6" name="Straight Connector 5"/>
          <p:cNvCxnSpPr/>
          <p:nvPr/>
        </p:nvCxnSpPr>
        <p:spPr>
          <a:xfrm>
            <a:off x="1199740" y="3638939"/>
            <a:ext cx="9946433"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flipH="1">
            <a:off x="5950696" y="2062064"/>
            <a:ext cx="9331" cy="334036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 background"/>
          <p:cNvPicPr>
            <a:picLocks noChangeAspect="1"/>
          </p:cNvPicPr>
          <p:nvPr/>
        </p:nvPicPr>
        <p:blipFill>
          <a:blip r:embed="rId1"/>
          <a:stretch>
            <a:fillRect/>
          </a:stretch>
        </p:blipFill>
        <p:spPr>
          <a:xfrm>
            <a:off x="0" y="0"/>
            <a:ext cx="12192635" cy="6870065"/>
          </a:xfrm>
          <a:prstGeom prst="rect">
            <a:avLst/>
          </a:prstGeom>
        </p:spPr>
      </p:pic>
      <p:sp>
        <p:nvSpPr>
          <p:cNvPr id="2" name="标题 1"/>
          <p:cNvSpPr>
            <a:spLocks noGrp="1"/>
          </p:cNvSpPr>
          <p:nvPr>
            <p:ph type="title"/>
          </p:nvPr>
        </p:nvSpPr>
        <p:spPr/>
        <p:txBody>
          <a:bodyPr/>
          <a:lstStyle/>
          <a:p>
            <a:r>
              <a:rPr lang="en-US" altLang="zh-CN"/>
              <a:t>Weapon 2: Super Sticky</a:t>
            </a:r>
            <a:endParaRPr lang="en-US" altLang="zh-CN"/>
          </a:p>
        </p:txBody>
      </p:sp>
      <p:sp>
        <p:nvSpPr>
          <p:cNvPr id="3" name="内容占位符 2"/>
          <p:cNvSpPr>
            <a:spLocks noGrp="1"/>
          </p:cNvSpPr>
          <p:nvPr>
            <p:ph idx="1"/>
          </p:nvPr>
        </p:nvSpPr>
        <p:spPr>
          <a:xfrm>
            <a:off x="811530" y="1673225"/>
            <a:ext cx="3601085" cy="3155950"/>
          </a:xfrm>
        </p:spPr>
        <p:txBody>
          <a:bodyPr>
            <a:normAutofit/>
          </a:bodyPr>
          <a:lstStyle/>
          <a:p>
            <a:r>
              <a:rPr lang="en-US" altLang="zh-CN" b="1" dirty="0">
                <a:solidFill>
                  <a:schemeClr val="tx1"/>
                </a:solidFill>
              </a:rPr>
              <a:t>Type: </a:t>
            </a:r>
            <a:r>
              <a:rPr lang="en-US" altLang="zh-CN" dirty="0">
                <a:solidFill>
                  <a:schemeClr val="tx1"/>
                </a:solidFill>
              </a:rPr>
              <a:t>The 2nd weapon, long range, can stick and move metal objects</a:t>
            </a:r>
            <a:endParaRPr lang="en-US" altLang="zh-CN" dirty="0">
              <a:solidFill>
                <a:schemeClr val="tx1"/>
              </a:solidFill>
            </a:endParaRPr>
          </a:p>
          <a:p>
            <a:r>
              <a:rPr lang="en-US" altLang="zh-CN" b="1" dirty="0">
                <a:solidFill>
                  <a:schemeClr val="tx1"/>
                </a:solidFill>
              </a:rPr>
              <a:t>How to use: </a:t>
            </a:r>
            <a:r>
              <a:rPr lang="en-US" altLang="zh-CN" dirty="0">
                <a:solidFill>
                  <a:schemeClr val="tx1"/>
                </a:solidFill>
              </a:rPr>
              <a:t>Select the items, drag and place.</a:t>
            </a:r>
            <a:endParaRPr lang="en-US" altLang="zh-CN" dirty="0">
              <a:solidFill>
                <a:schemeClr val="tx1"/>
              </a:solidFill>
            </a:endParaRPr>
          </a:p>
          <a:p>
            <a:r>
              <a:rPr lang="en-US" altLang="zh-CN" b="1" dirty="0">
                <a:solidFill>
                  <a:schemeClr val="tx1"/>
                </a:solidFill>
              </a:rPr>
              <a:t>Range: </a:t>
            </a:r>
            <a:r>
              <a:rPr lang="en-US" altLang="zh-CN" dirty="0">
                <a:solidFill>
                  <a:schemeClr val="tx1"/>
                </a:solidFill>
              </a:rPr>
              <a:t>2 puppet sprite distance </a:t>
            </a:r>
            <a:endParaRPr lang="en-US" altLang="zh-CN" dirty="0">
              <a:solidFill>
                <a:schemeClr val="tx1"/>
              </a:solidFill>
            </a:endParaRPr>
          </a:p>
        </p:txBody>
      </p:sp>
      <p:pic>
        <p:nvPicPr>
          <p:cNvPr id="8" name="图片 7"/>
          <p:cNvPicPr>
            <a:picLocks noChangeAspect="1"/>
          </p:cNvPicPr>
          <p:nvPr/>
        </p:nvPicPr>
        <p:blipFill>
          <a:blip r:embed="rId2"/>
          <a:stretch>
            <a:fillRect/>
          </a:stretch>
        </p:blipFill>
        <p:spPr>
          <a:xfrm>
            <a:off x="4514850" y="4097655"/>
            <a:ext cx="2124710" cy="2404745"/>
          </a:xfrm>
          <a:prstGeom prst="rect">
            <a:avLst/>
          </a:prstGeom>
        </p:spPr>
      </p:pic>
      <p:pic>
        <p:nvPicPr>
          <p:cNvPr id="9" name="图片 8" descr="Weapon 2 chart"/>
          <p:cNvPicPr>
            <a:picLocks noChangeAspect="1"/>
          </p:cNvPicPr>
          <p:nvPr/>
        </p:nvPicPr>
        <p:blipFill>
          <a:blip r:embed="rId3"/>
          <a:stretch>
            <a:fillRect/>
          </a:stretch>
        </p:blipFill>
        <p:spPr>
          <a:xfrm>
            <a:off x="6082030" y="1313815"/>
            <a:ext cx="5431155" cy="2566670"/>
          </a:xfrm>
          <a:prstGeom prst="rect">
            <a:avLst/>
          </a:prstGeom>
        </p:spPr>
      </p:pic>
      <p:sp>
        <p:nvSpPr>
          <p:cNvPr id="10" name="矩形 7"/>
          <p:cNvSpPr/>
          <p:nvPr/>
        </p:nvSpPr>
        <p:spPr>
          <a:xfrm>
            <a:off x="5526405" y="4829175"/>
            <a:ext cx="806450" cy="791210"/>
          </a:xfrm>
          <a:prstGeom prst="rect">
            <a:avLst/>
          </a:prstGeom>
          <a:noFill/>
          <a:ln w="793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8000"/>
              </a:lnSpc>
              <a:spcBef>
                <a:spcPts val="0"/>
              </a:spcBef>
              <a:spcAft>
                <a:spcPts val="800"/>
              </a:spcAft>
              <a:buClrTx/>
              <a:buSzTx/>
              <a:buFontTx/>
              <a:buNone/>
              <a:defRPr/>
            </a:pPr>
            <a:r>
              <a:rPr kumimoji="0" lang="en-US" altLang="zh-CN" sz="1200" b="0" i="0" u="none" strike="noStrike" kern="100" cap="none" spc="0" normalizeH="0" baseline="0" noProof="0">
                <a:ln>
                  <a:noFill/>
                </a:ln>
                <a:solidFill>
                  <a:srgbClr val="FFFFFF"/>
                </a:solidFill>
                <a:effectLst/>
                <a:uLnTx/>
                <a:uFillTx/>
                <a:latin typeface="Calibri" panose="020F0502020204030204"/>
                <a:ea typeface="宋体" panose="02010600030101010101" pitchFamily="2" charset="-122"/>
                <a:cs typeface="Times New Roman" panose="02020603050405020304"/>
                <a:sym typeface="Times New Roman" panose="02020603050405020304"/>
              </a:rPr>
              <a:t> </a:t>
            </a:r>
            <a:endParaRPr kumimoji="0" lang="en-US" altLang="zh-CN" sz="1200" b="0" i="0" u="none" strike="noStrike" kern="100" cap="none" spc="0" normalizeH="0" baseline="0" noProof="0">
              <a:ln>
                <a:noFill/>
              </a:ln>
              <a:solidFill>
                <a:srgbClr val="FFFFFF"/>
              </a:solidFill>
              <a:effectLst/>
              <a:uLnTx/>
              <a:uFillTx/>
              <a:latin typeface="Calibri" panose="020F0502020204030204"/>
              <a:ea typeface="宋体" panose="02010600030101010101" pitchFamily="2" charset="-122"/>
              <a:cs typeface="Times New Roman" panose="02020603050405020304"/>
              <a:sym typeface="Times New Roman" panose="02020603050405020304"/>
            </a:endParaRPr>
          </a:p>
        </p:txBody>
      </p:sp>
      <p:pic>
        <p:nvPicPr>
          <p:cNvPr id="13" name="Picture 2"/>
          <p:cNvPicPr>
            <a:picLocks noChangeAspect="1"/>
          </p:cNvPicPr>
          <p:nvPr/>
        </p:nvPicPr>
        <p:blipFill>
          <a:blip r:embed="rId4"/>
          <a:srcRect r="49254"/>
          <a:stretch>
            <a:fillRect/>
          </a:stretch>
        </p:blipFill>
        <p:spPr>
          <a:xfrm>
            <a:off x="6639560" y="4097655"/>
            <a:ext cx="2820670" cy="2404745"/>
          </a:xfrm>
          <a:prstGeom prst="rect">
            <a:avLst/>
          </a:prstGeom>
        </p:spPr>
      </p:pic>
      <p:sp>
        <p:nvSpPr>
          <p:cNvPr id="14" name="矩形 7"/>
          <p:cNvSpPr/>
          <p:nvPr/>
        </p:nvSpPr>
        <p:spPr>
          <a:xfrm>
            <a:off x="8212455" y="4323715"/>
            <a:ext cx="1247775" cy="791210"/>
          </a:xfrm>
          <a:prstGeom prst="rect">
            <a:avLst/>
          </a:prstGeom>
          <a:noFill/>
          <a:ln w="793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8000"/>
              </a:lnSpc>
              <a:spcBef>
                <a:spcPts val="0"/>
              </a:spcBef>
              <a:spcAft>
                <a:spcPts val="800"/>
              </a:spcAft>
              <a:buClrTx/>
              <a:buSzTx/>
              <a:buFontTx/>
              <a:buNone/>
              <a:defRPr/>
            </a:pPr>
            <a:r>
              <a:rPr kumimoji="0" lang="en-US" altLang="zh-CN" sz="1200" b="0" i="0" u="none" strike="noStrike" kern="100" cap="none" spc="0" normalizeH="0" baseline="0" noProof="0">
                <a:ln>
                  <a:noFill/>
                </a:ln>
                <a:solidFill>
                  <a:srgbClr val="FFFFFF"/>
                </a:solidFill>
                <a:effectLst/>
                <a:uLnTx/>
                <a:uFillTx/>
                <a:latin typeface="Calibri" panose="020F0502020204030204"/>
                <a:ea typeface="宋体" panose="02010600030101010101" pitchFamily="2" charset="-122"/>
                <a:cs typeface="Times New Roman" panose="02020603050405020304"/>
                <a:sym typeface="Times New Roman" panose="02020603050405020304"/>
              </a:rPr>
              <a:t> </a:t>
            </a:r>
            <a:endParaRPr kumimoji="0" lang="en-US" altLang="zh-CN" sz="1200" b="0" i="0" u="none" strike="noStrike" kern="100" cap="none" spc="0" normalizeH="0" baseline="0" noProof="0">
              <a:ln>
                <a:noFill/>
              </a:ln>
              <a:solidFill>
                <a:srgbClr val="FFFFFF"/>
              </a:solidFill>
              <a:effectLst/>
              <a:uLnTx/>
              <a:uFillTx/>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15" name="直接箭头连接符 14"/>
          <p:cNvCxnSpPr>
            <a:stCxn id="14" idx="3"/>
          </p:cNvCxnSpPr>
          <p:nvPr/>
        </p:nvCxnSpPr>
        <p:spPr>
          <a:xfrm>
            <a:off x="9460230" y="4719320"/>
            <a:ext cx="497840" cy="2006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958070" y="4603115"/>
            <a:ext cx="125539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Weapon reference</a:t>
            </a:r>
            <a:endParaRPr kumimoji="0" lang="en-US" altLang="zh-CN"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 name="文本框 16"/>
          <p:cNvSpPr txBox="1"/>
          <p:nvPr/>
        </p:nvSpPr>
        <p:spPr>
          <a:xfrm>
            <a:off x="2992120" y="4829175"/>
            <a:ext cx="125539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rgbClr val="000000"/>
                </a:solidFill>
                <a:effectLst/>
                <a:uLnTx/>
                <a:uFillTx/>
                <a:latin typeface="Arial" panose="020B0604020202020204"/>
                <a:ea typeface="微软雅黑" panose="020B0503020204020204" pitchFamily="34" charset="-122"/>
                <a:cs typeface="+mn-cs"/>
              </a:rPr>
              <a:t>Lazar</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reference</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cxnSp>
        <p:nvCxnSpPr>
          <p:cNvPr id="18" name="直接箭头连接符 17"/>
          <p:cNvCxnSpPr>
            <a:stCxn id="10" idx="1"/>
            <a:endCxn id="17" idx="3"/>
          </p:cNvCxnSpPr>
          <p:nvPr/>
        </p:nvCxnSpPr>
        <p:spPr>
          <a:xfrm flipH="1" flipV="1">
            <a:off x="4247515" y="5151755"/>
            <a:ext cx="1278890" cy="73025"/>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 background"/>
          <p:cNvPicPr>
            <a:picLocks noChangeAspect="1"/>
          </p:cNvPicPr>
          <p:nvPr/>
        </p:nvPicPr>
        <p:blipFill>
          <a:blip r:embed="rId1"/>
          <a:stretch>
            <a:fillRect/>
          </a:stretch>
        </p:blipFill>
        <p:spPr>
          <a:xfrm>
            <a:off x="0" y="0"/>
            <a:ext cx="12192635" cy="6870065"/>
          </a:xfrm>
          <a:prstGeom prst="rect">
            <a:avLst/>
          </a:prstGeom>
        </p:spPr>
      </p:pic>
      <p:sp>
        <p:nvSpPr>
          <p:cNvPr id="2" name="标题 1"/>
          <p:cNvSpPr>
            <a:spLocks noGrp="1"/>
          </p:cNvSpPr>
          <p:nvPr>
            <p:ph type="title"/>
          </p:nvPr>
        </p:nvSpPr>
        <p:spPr/>
        <p:txBody>
          <a:bodyPr/>
          <a:lstStyle/>
          <a:p>
            <a:r>
              <a:rPr lang="en-US" altLang="zh-CN"/>
              <a:t>Weapon Build</a:t>
            </a:r>
            <a:endParaRPr lang="en-US" altLang="zh-CN"/>
          </a:p>
        </p:txBody>
      </p:sp>
      <p:sp>
        <p:nvSpPr>
          <p:cNvPr id="3" name="内容占位符 2"/>
          <p:cNvSpPr>
            <a:spLocks noGrp="1"/>
          </p:cNvSpPr>
          <p:nvPr>
            <p:ph idx="1"/>
          </p:nvPr>
        </p:nvSpPr>
        <p:spPr>
          <a:xfrm>
            <a:off x="414655" y="2132965"/>
            <a:ext cx="4032885" cy="3251835"/>
          </a:xfrm>
        </p:spPr>
        <p:txBody>
          <a:bodyPr>
            <a:normAutofit lnSpcReduction="10000"/>
          </a:bodyPr>
          <a:lstStyle/>
          <a:p>
            <a:r>
              <a:rPr lang="en-US" altLang="zh-CN" dirty="0">
                <a:solidFill>
                  <a:schemeClr val="tx1"/>
                </a:solidFill>
              </a:rPr>
              <a:t>The system will automatically check the number of organs and consume them to build the weapons</a:t>
            </a:r>
            <a:endParaRPr lang="en-US" altLang="zh-CN" dirty="0">
              <a:solidFill>
                <a:schemeClr val="tx1"/>
              </a:solidFill>
            </a:endParaRPr>
          </a:p>
          <a:p>
            <a:r>
              <a:rPr lang="en-US" altLang="zh-CN" dirty="0">
                <a:solidFill>
                  <a:schemeClr val="tx1"/>
                </a:solidFill>
              </a:rPr>
              <a:t>The player is only able to build 1 weapon at a time in a set order, for example, the 4th weapon won't be able to be built </a:t>
            </a:r>
            <a:r>
              <a:rPr lang="en-US" altLang="zh-CN" dirty="0" smtClean="0">
                <a:solidFill>
                  <a:schemeClr val="tx1"/>
                </a:solidFill>
              </a:rPr>
              <a:t>until </a:t>
            </a:r>
            <a:r>
              <a:rPr lang="en-US" altLang="zh-CN" dirty="0">
                <a:solidFill>
                  <a:schemeClr val="tx1"/>
                </a:solidFill>
              </a:rPr>
              <a:t>the 3rd is built.</a:t>
            </a:r>
            <a:endParaRPr lang="en-US" altLang="zh-CN" dirty="0">
              <a:solidFill>
                <a:schemeClr val="tx1"/>
              </a:solidFill>
            </a:endParaRPr>
          </a:p>
        </p:txBody>
      </p:sp>
      <p:pic>
        <p:nvPicPr>
          <p:cNvPr id="6" name="图片 5" descr="Weapon Build Chart"/>
          <p:cNvPicPr>
            <a:picLocks noChangeAspect="1"/>
          </p:cNvPicPr>
          <p:nvPr/>
        </p:nvPicPr>
        <p:blipFill>
          <a:blip r:embed="rId2"/>
          <a:stretch>
            <a:fillRect/>
          </a:stretch>
        </p:blipFill>
        <p:spPr>
          <a:xfrm>
            <a:off x="4329430" y="692150"/>
            <a:ext cx="7628255" cy="5486400"/>
          </a:xfrm>
          <a:prstGeom prst="rect">
            <a:avLst/>
          </a:prstGeom>
        </p:spPr>
      </p:pic>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949960" y="1714444"/>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Tools system</a:t>
            </a:r>
            <a:endParaRPr lang="en-US" sz="11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 background"/>
          <p:cNvPicPr>
            <a:picLocks noChangeAspect="1"/>
          </p:cNvPicPr>
          <p:nvPr/>
        </p:nvPicPr>
        <p:blipFill>
          <a:blip r:embed="rId1"/>
          <a:stretch>
            <a:fillRect/>
          </a:stretch>
        </p:blipFill>
        <p:spPr>
          <a:xfrm>
            <a:off x="0" y="0"/>
            <a:ext cx="12192635" cy="6870065"/>
          </a:xfrm>
          <a:prstGeom prst="rect">
            <a:avLst/>
          </a:prstGeom>
        </p:spPr>
      </p:pic>
      <p:sp>
        <p:nvSpPr>
          <p:cNvPr id="2" name="标题 1"/>
          <p:cNvSpPr>
            <a:spLocks noGrp="1"/>
          </p:cNvSpPr>
          <p:nvPr>
            <p:ph type="title"/>
          </p:nvPr>
        </p:nvSpPr>
        <p:spPr/>
        <p:txBody>
          <a:bodyPr/>
          <a:lstStyle/>
          <a:p>
            <a:r>
              <a:rPr lang="en-US" altLang="zh-CN"/>
              <a:t>Item slot page indication</a:t>
            </a:r>
            <a:endParaRPr lang="en-US" altLang="zh-CN"/>
          </a:p>
        </p:txBody>
      </p:sp>
      <p:sp>
        <p:nvSpPr>
          <p:cNvPr id="3" name="内容占位符 2"/>
          <p:cNvSpPr>
            <a:spLocks noGrp="1"/>
          </p:cNvSpPr>
          <p:nvPr>
            <p:ph idx="1"/>
          </p:nvPr>
        </p:nvSpPr>
        <p:spPr>
          <a:xfrm>
            <a:off x="608400" y="1773485"/>
            <a:ext cx="3601085" cy="3155950"/>
          </a:xfrm>
        </p:spPr>
        <p:txBody>
          <a:bodyPr>
            <a:noAutofit/>
          </a:bodyPr>
          <a:lstStyle/>
          <a:p>
            <a:r>
              <a:rPr lang="en-US" altLang="zh-CN" dirty="0">
                <a:solidFill>
                  <a:schemeClr val="tx1"/>
                </a:solidFill>
              </a:rPr>
              <a:t>The system will automatically check the number of organs and consume them to build the weapons</a:t>
            </a:r>
            <a:endParaRPr lang="en-US" altLang="zh-CN" dirty="0">
              <a:solidFill>
                <a:schemeClr val="tx1"/>
              </a:solidFill>
            </a:endParaRPr>
          </a:p>
          <a:p>
            <a:r>
              <a:rPr lang="en-US" altLang="zh-CN" dirty="0">
                <a:solidFill>
                  <a:schemeClr val="tx1"/>
                </a:solidFill>
              </a:rPr>
              <a:t>The player is only able to build 1 weapon at a time in a set order, for example, the 4th weapon won't be able to be built </a:t>
            </a:r>
            <a:r>
              <a:rPr lang="en-US" altLang="zh-CN" dirty="0" smtClean="0">
                <a:solidFill>
                  <a:schemeClr val="tx1"/>
                </a:solidFill>
              </a:rPr>
              <a:t>until </a:t>
            </a:r>
            <a:r>
              <a:rPr lang="en-US" altLang="zh-CN" dirty="0">
                <a:solidFill>
                  <a:schemeClr val="tx1"/>
                </a:solidFill>
              </a:rPr>
              <a:t>the 3rd is built.</a:t>
            </a:r>
            <a:endParaRPr lang="en-US" altLang="zh-CN"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383" y="1922400"/>
            <a:ext cx="6699217" cy="3451111"/>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59" y="394321"/>
            <a:ext cx="10058400" cy="971635"/>
          </a:xfrm>
        </p:spPr>
        <p:txBody>
          <a:bodyPr/>
          <a:lstStyle/>
          <a:p>
            <a:r>
              <a:rPr lang="en-US" dirty="0"/>
              <a:t>B</a:t>
            </a:r>
            <a:r>
              <a:rPr lang="en-US" altLang="zh-CN" dirty="0"/>
              <a:t>uild weapons</a:t>
            </a:r>
            <a:endParaRPr lang="en-US" dirty="0"/>
          </a:p>
        </p:txBody>
      </p:sp>
      <p:pic>
        <p:nvPicPr>
          <p:cNvPr id="4" name="Picture 3"/>
          <p:cNvPicPr>
            <a:picLocks noChangeAspect="1"/>
          </p:cNvPicPr>
          <p:nvPr/>
        </p:nvPicPr>
        <p:blipFill>
          <a:blip r:embed="rId2"/>
          <a:stretch>
            <a:fillRect/>
          </a:stretch>
        </p:blipFill>
        <p:spPr>
          <a:xfrm>
            <a:off x="1711770" y="1536828"/>
            <a:ext cx="8403073" cy="4336242"/>
          </a:xfrm>
          <a:prstGeom prst="rect">
            <a:avLst/>
          </a:prstGeom>
        </p:spPr>
      </p:pic>
      <p:sp>
        <p:nvSpPr>
          <p:cNvPr id="5" name="Rectangle 4"/>
          <p:cNvSpPr/>
          <p:nvPr/>
        </p:nvSpPr>
        <p:spPr>
          <a:xfrm>
            <a:off x="5000978" y="1536828"/>
            <a:ext cx="1817511" cy="3597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0"/>
            <a:endCxn id="8" idx="2"/>
          </p:cNvCxnSpPr>
          <p:nvPr/>
        </p:nvCxnSpPr>
        <p:spPr>
          <a:xfrm flipH="1" flipV="1">
            <a:off x="5909733" y="1156085"/>
            <a:ext cx="1" cy="38074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17066" y="580351"/>
            <a:ext cx="1185333" cy="5757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Title</a:t>
            </a:r>
            <a:endParaRPr lang="en-US" dirty="0">
              <a:solidFill>
                <a:schemeClr val="tx1"/>
              </a:solidFill>
            </a:endParaRPr>
          </a:p>
        </p:txBody>
      </p:sp>
      <p:sp>
        <p:nvSpPr>
          <p:cNvPr id="9" name="Rectangle 8"/>
          <p:cNvSpPr/>
          <p:nvPr/>
        </p:nvSpPr>
        <p:spPr>
          <a:xfrm>
            <a:off x="10266149" y="2320664"/>
            <a:ext cx="1388534" cy="116275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Button:</a:t>
            </a:r>
            <a:br>
              <a:rPr lang="en-US" dirty="0"/>
            </a:br>
            <a:r>
              <a:rPr lang="en-US" sz="1400" dirty="0">
                <a:solidFill>
                  <a:schemeClr val="tx1"/>
                </a:solidFill>
              </a:rPr>
              <a:t>Click the button to add points</a:t>
            </a:r>
            <a:endParaRPr lang="en-US" sz="1400" dirty="0">
              <a:solidFill>
                <a:schemeClr val="tx1"/>
              </a:solidFill>
            </a:endParaRPr>
          </a:p>
        </p:txBody>
      </p:sp>
      <p:sp>
        <p:nvSpPr>
          <p:cNvPr id="10" name="Rectangle 9"/>
          <p:cNvSpPr/>
          <p:nvPr/>
        </p:nvSpPr>
        <p:spPr>
          <a:xfrm>
            <a:off x="5621867" y="5446121"/>
            <a:ext cx="2153130" cy="64500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Icon:</a:t>
            </a:r>
            <a:br>
              <a:rPr lang="en-US" sz="1400" dirty="0">
                <a:solidFill>
                  <a:schemeClr val="tx1"/>
                </a:solidFill>
              </a:rPr>
            </a:br>
            <a:r>
              <a:rPr lang="en-US" dirty="0">
                <a:solidFill>
                  <a:schemeClr val="tx1"/>
                </a:solidFill>
              </a:rPr>
              <a:t>Attribute icon</a:t>
            </a:r>
            <a:endParaRPr lang="en-US" sz="1400" dirty="0">
              <a:solidFill>
                <a:schemeClr val="tx1"/>
              </a:solidFill>
            </a:endParaRPr>
          </a:p>
        </p:txBody>
      </p:sp>
      <p:cxnSp>
        <p:nvCxnSpPr>
          <p:cNvPr id="12" name="Straight Arrow Connector 11"/>
          <p:cNvCxnSpPr>
            <a:stCxn id="10" idx="0"/>
          </p:cNvCxnSpPr>
          <p:nvPr/>
        </p:nvCxnSpPr>
        <p:spPr>
          <a:xfrm flipH="1" flipV="1">
            <a:off x="5734756" y="4712596"/>
            <a:ext cx="963676" cy="7335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977466" y="4425244"/>
            <a:ext cx="1817511" cy="272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26900" y="4197413"/>
            <a:ext cx="2153130" cy="72813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Attribute value</a:t>
            </a:r>
            <a:r>
              <a:rPr lang="en-US" dirty="0">
                <a:solidFill>
                  <a:schemeClr val="tx1"/>
                </a:solidFill>
              </a:rPr>
              <a:t>:</a:t>
            </a:r>
            <a:r>
              <a:rPr lang="en-US" dirty="0" smtClean="0">
                <a:solidFill>
                  <a:schemeClr val="tx1"/>
                </a:solidFill>
              </a:rPr>
              <a:t> one </a:t>
            </a:r>
            <a:r>
              <a:rPr lang="en-US" dirty="0">
                <a:solidFill>
                  <a:schemeClr val="tx1"/>
                </a:solidFill>
              </a:rPr>
              <a:t>point fills one</a:t>
            </a:r>
            <a:endParaRPr lang="en-US" sz="1400" dirty="0">
              <a:solidFill>
                <a:schemeClr val="tx1"/>
              </a:solidFill>
            </a:endParaRPr>
          </a:p>
        </p:txBody>
      </p:sp>
      <p:cxnSp>
        <p:nvCxnSpPr>
          <p:cNvPr id="15" name="Straight Arrow Connector 14"/>
          <p:cNvCxnSpPr>
            <a:stCxn id="14" idx="1"/>
            <a:endCxn id="13" idx="3"/>
          </p:cNvCxnSpPr>
          <p:nvPr/>
        </p:nvCxnSpPr>
        <p:spPr>
          <a:xfrm flipH="1">
            <a:off x="7794977" y="4561480"/>
            <a:ext cx="19319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591297" y="2765806"/>
            <a:ext cx="168882" cy="272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9" idx="3"/>
            <a:endCxn id="9" idx="1"/>
          </p:cNvCxnSpPr>
          <p:nvPr/>
        </p:nvCxnSpPr>
        <p:spPr>
          <a:xfrm>
            <a:off x="8760179" y="2902042"/>
            <a:ext cx="150597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652889" y="2009422"/>
            <a:ext cx="1885244" cy="1862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68370" y="1365956"/>
            <a:ext cx="1292094" cy="739424"/>
          </a:xfrm>
          <a:prstGeom prst="rect">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smtClean="0">
                <a:solidFill>
                  <a:schemeClr val="tx1"/>
                </a:solidFill>
              </a:rPr>
              <a:t>Button:</a:t>
            </a:r>
            <a:endParaRPr lang="en-US" sz="1500" dirty="0" smtClean="0">
              <a:solidFill>
                <a:schemeClr val="tx1"/>
              </a:solidFill>
            </a:endParaRPr>
          </a:p>
          <a:p>
            <a:r>
              <a:rPr lang="en-US" sz="1500" dirty="0" smtClean="0">
                <a:solidFill>
                  <a:schemeClr val="tx1"/>
                </a:solidFill>
              </a:rPr>
              <a:t>Back to game</a:t>
            </a:r>
            <a:endParaRPr lang="en-US" sz="1500" dirty="0">
              <a:solidFill>
                <a:schemeClr val="tx1"/>
              </a:solidFill>
            </a:endParaRPr>
          </a:p>
        </p:txBody>
      </p:sp>
      <p:sp>
        <p:nvSpPr>
          <p:cNvPr id="25" name="Rectangle 24"/>
          <p:cNvSpPr/>
          <p:nvPr/>
        </p:nvSpPr>
        <p:spPr>
          <a:xfrm>
            <a:off x="1721033" y="1521948"/>
            <a:ext cx="367412" cy="3597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5" idx="1"/>
            <a:endCxn id="24" idx="3"/>
          </p:cNvCxnSpPr>
          <p:nvPr/>
        </p:nvCxnSpPr>
        <p:spPr>
          <a:xfrm flipH="1">
            <a:off x="1560464" y="1701801"/>
            <a:ext cx="160569" cy="33867"/>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207843" y="2417801"/>
            <a:ext cx="1813413" cy="1014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Display interface of collected weapon manufacturing </a:t>
            </a:r>
            <a:r>
              <a:rPr lang="en-US" sz="1400" dirty="0" smtClean="0">
                <a:solidFill>
                  <a:schemeClr val="tx1"/>
                </a:solidFill>
              </a:rPr>
              <a:t>materials.</a:t>
            </a:r>
            <a:endParaRPr lang="en-US" sz="1100" dirty="0">
              <a:solidFill>
                <a:schemeClr val="tx1"/>
              </a:solidFill>
            </a:endParaRPr>
          </a:p>
        </p:txBody>
      </p:sp>
      <p:cxnSp>
        <p:nvCxnSpPr>
          <p:cNvPr id="31" name="Straight Arrow Connector 30"/>
          <p:cNvCxnSpPr>
            <a:stCxn id="29" idx="3"/>
            <a:endCxn id="23" idx="1"/>
          </p:cNvCxnSpPr>
          <p:nvPr/>
        </p:nvCxnSpPr>
        <p:spPr>
          <a:xfrm>
            <a:off x="2021256" y="2925132"/>
            <a:ext cx="631633" cy="15624"/>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644650" y="3905956"/>
            <a:ext cx="1927350" cy="1862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93472" y="4467577"/>
            <a:ext cx="1292094" cy="739424"/>
          </a:xfrm>
          <a:prstGeom prst="rect">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Weapon Manufacturing Interface</a:t>
            </a:r>
            <a:endParaRPr lang="en-US" sz="1200" dirty="0">
              <a:solidFill>
                <a:schemeClr val="tx1"/>
              </a:solidFill>
            </a:endParaRPr>
          </a:p>
        </p:txBody>
      </p:sp>
      <p:cxnSp>
        <p:nvCxnSpPr>
          <p:cNvPr id="41" name="Straight Arrow Connector 40"/>
          <p:cNvCxnSpPr>
            <a:stCxn id="39" idx="3"/>
            <a:endCxn id="36" idx="1"/>
          </p:cNvCxnSpPr>
          <p:nvPr/>
        </p:nvCxnSpPr>
        <p:spPr>
          <a:xfrm>
            <a:off x="1585566" y="4837289"/>
            <a:ext cx="1059084" cy="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3485" y="-24870"/>
            <a:ext cx="10058400" cy="1609344"/>
          </a:xfrm>
        </p:spPr>
        <p:txBody>
          <a:bodyPr/>
          <a:lstStyle/>
          <a:p>
            <a:r>
              <a:rPr lang="en-US" dirty="0" smtClean="0"/>
              <a:t>B</a:t>
            </a:r>
            <a:r>
              <a:rPr lang="en-US" altLang="zh-CN" dirty="0" smtClean="0"/>
              <a:t>uild weapons</a:t>
            </a:r>
            <a:endParaRPr lang="en-US" dirty="0"/>
          </a:p>
        </p:txBody>
      </p:sp>
      <p:sp>
        <p:nvSpPr>
          <p:cNvPr id="6" name="TextBox 5"/>
          <p:cNvSpPr txBox="1"/>
          <p:nvPr/>
        </p:nvSpPr>
        <p:spPr>
          <a:xfrm>
            <a:off x="8032101" y="727329"/>
            <a:ext cx="3114675" cy="523220"/>
          </a:xfrm>
          <a:prstGeom prst="rect">
            <a:avLst/>
          </a:prstGeom>
          <a:noFill/>
        </p:spPr>
        <p:txBody>
          <a:bodyPr wrap="square" rtlCol="0">
            <a:spAutoFit/>
          </a:bodyPr>
          <a:lstStyle/>
          <a:p>
            <a:r>
              <a:rPr lang="en-US" sz="2800" dirty="0" smtClean="0"/>
              <a:t>Icon Reference</a:t>
            </a:r>
            <a:endParaRPr lang="en-US" sz="2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48" y="1421998"/>
            <a:ext cx="7556905" cy="389295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85" y="1532001"/>
            <a:ext cx="7530009" cy="387909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5568" y="1608197"/>
            <a:ext cx="3587438" cy="3802899"/>
          </a:xfrm>
          <a:prstGeom prst="rect">
            <a:avLst/>
          </a:prstGeom>
        </p:spPr>
      </p:pic>
      <p:pic>
        <p:nvPicPr>
          <p:cNvPr id="11" name="Picture 10"/>
          <p:cNvPicPr>
            <a:picLocks noChangeAspect="1"/>
          </p:cNvPicPr>
          <p:nvPr/>
        </p:nvPicPr>
        <p:blipFill>
          <a:blip r:embed="rId5"/>
          <a:stretch>
            <a:fillRect/>
          </a:stretch>
        </p:blipFill>
        <p:spPr>
          <a:xfrm>
            <a:off x="7969916" y="479752"/>
            <a:ext cx="3905795" cy="2819794"/>
          </a:xfrm>
          <a:prstGeom prst="rect">
            <a:avLst/>
          </a:prstGeom>
        </p:spPr>
      </p:pic>
      <p:pic>
        <p:nvPicPr>
          <p:cNvPr id="12" name="Picture 11"/>
          <p:cNvPicPr>
            <a:picLocks noChangeAspect="1"/>
          </p:cNvPicPr>
          <p:nvPr/>
        </p:nvPicPr>
        <p:blipFill>
          <a:blip r:embed="rId6"/>
          <a:stretch>
            <a:fillRect/>
          </a:stretch>
        </p:blipFill>
        <p:spPr>
          <a:xfrm>
            <a:off x="8045568" y="3516069"/>
            <a:ext cx="3679504" cy="2486698"/>
          </a:xfrm>
          <a:prstGeom prst="rect">
            <a:avLst/>
          </a:prstGeom>
        </p:spPr>
      </p:pic>
      <p:pic>
        <p:nvPicPr>
          <p:cNvPr id="14" name="Content Placeholder 13"/>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951769" y="1918398"/>
            <a:ext cx="3770194" cy="290015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22" presetClass="exit" presetSubtype="4" fill="hold" grpId="0" nodeType="withEffect">
                                  <p:stCondLst>
                                    <p:cond delay="0"/>
                                  </p:stCondLst>
                                  <p:childTnLst>
                                    <p:animEffect transition="out" filter="wipe(down)">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22" presetClass="exit" presetSubtype="4" fill="hold" nodeType="withEffect">
                                  <p:stCondLst>
                                    <p:cond delay="0"/>
                                  </p:stCondLst>
                                  <p:childTnLst>
                                    <p:animEffect transition="out" filter="wipe(down)">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22" presetClass="entr" presetSubtype="4"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ppt background"/>
          <p:cNvPicPr>
            <a:picLocks noChangeAspect="1"/>
          </p:cNvPicPr>
          <p:nvPr/>
        </p:nvPicPr>
        <p:blipFill>
          <a:blip r:embed="rId1"/>
          <a:stretch>
            <a:fillRect/>
          </a:stretch>
        </p:blipFill>
        <p:spPr>
          <a:xfrm>
            <a:off x="0" y="0"/>
            <a:ext cx="12192635" cy="6870065"/>
          </a:xfrm>
          <a:prstGeom prst="rect">
            <a:avLst/>
          </a:prstGeom>
        </p:spPr>
      </p:pic>
      <p:sp>
        <p:nvSpPr>
          <p:cNvPr id="2" name="标题 1"/>
          <p:cNvSpPr>
            <a:spLocks noGrp="1"/>
          </p:cNvSpPr>
          <p:nvPr>
            <p:ph type="title"/>
          </p:nvPr>
        </p:nvSpPr>
        <p:spPr>
          <a:xfrm>
            <a:off x="506800" y="482597"/>
            <a:ext cx="10969200" cy="705600"/>
          </a:xfrm>
        </p:spPr>
        <p:txBody>
          <a:bodyPr/>
          <a:lstStyle/>
          <a:p>
            <a:r>
              <a:rPr lang="en-US" altLang="en-US" dirty="0"/>
              <a:t>Instructions for use of the prop bar</a:t>
            </a:r>
            <a:endParaRPr lang="zh-CN" altLang="en-US" dirty="0"/>
          </a:p>
        </p:txBody>
      </p:sp>
      <p:sp>
        <p:nvSpPr>
          <p:cNvPr id="5" name="文本框 4"/>
          <p:cNvSpPr txBox="1"/>
          <p:nvPr/>
        </p:nvSpPr>
        <p:spPr>
          <a:xfrm>
            <a:off x="668300" y="1824236"/>
            <a:ext cx="2320290" cy="1198880"/>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The number of the same organs will be indicated on the bottom right corner</a:t>
            </a:r>
            <a:endParaRPr kumimoji="0" lang="en-US" altLang="zh-CN" sz="1800" b="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3" name="文本框 2"/>
          <p:cNvSpPr txBox="1"/>
          <p:nvPr/>
        </p:nvSpPr>
        <p:spPr>
          <a:xfrm>
            <a:off x="3421025" y="1824236"/>
            <a:ext cx="2320290" cy="1198880"/>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rPr>
              <a:t>The organs will be automatically filled in the weapon ingredient section</a:t>
            </a:r>
            <a:endParaRPr kumimoji="0" lang="en-US" altLang="zh-CN" sz="18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6" name="文本框 5"/>
          <p:cNvSpPr txBox="1"/>
          <p:nvPr/>
        </p:nvSpPr>
        <p:spPr>
          <a:xfrm>
            <a:off x="6439815" y="1824236"/>
            <a:ext cx="2613874" cy="120032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The organs that doesn't fits the requirement will be covered with a grey mask</a:t>
            </a:r>
            <a:endParaRPr kumimoji="0" lang="en-US" altLang="zh-CN" sz="1800" b="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7" name="文本框 6"/>
          <p:cNvSpPr txBox="1"/>
          <p:nvPr/>
        </p:nvSpPr>
        <p:spPr>
          <a:xfrm>
            <a:off x="9257310" y="1824236"/>
            <a:ext cx="2320290" cy="645160"/>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Left click the arrow to switch ingredients</a:t>
            </a:r>
            <a:endParaRPr kumimoji="0" lang="en-US" altLang="zh-CN" sz="1800" b="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pic>
        <p:nvPicPr>
          <p:cNvPr id="4" name="Picture 3"/>
          <p:cNvPicPr>
            <a:picLocks noChangeAspect="1"/>
          </p:cNvPicPr>
          <p:nvPr/>
        </p:nvPicPr>
        <p:blipFill>
          <a:blip r:embed="rId2"/>
          <a:stretch>
            <a:fillRect/>
          </a:stretch>
        </p:blipFill>
        <p:spPr>
          <a:xfrm>
            <a:off x="4021503" y="3462982"/>
            <a:ext cx="2622833" cy="2587862"/>
          </a:xfrm>
          <a:prstGeom prst="rect">
            <a:avLst/>
          </a:prstGeom>
        </p:spPr>
      </p:pic>
      <p:pic>
        <p:nvPicPr>
          <p:cNvPr id="8" name="Picture 7"/>
          <p:cNvPicPr>
            <a:picLocks noChangeAspect="1"/>
          </p:cNvPicPr>
          <p:nvPr/>
        </p:nvPicPr>
        <p:blipFill>
          <a:blip r:embed="rId3"/>
          <a:stretch>
            <a:fillRect/>
          </a:stretch>
        </p:blipFill>
        <p:spPr>
          <a:xfrm>
            <a:off x="7746752" y="3447527"/>
            <a:ext cx="3958225" cy="2603317"/>
          </a:xfrm>
          <a:prstGeom prst="rect">
            <a:avLst/>
          </a:prstGeom>
        </p:spPr>
      </p:pic>
      <p:sp>
        <p:nvSpPr>
          <p:cNvPr id="10" name="Right Arrow 9"/>
          <p:cNvSpPr/>
          <p:nvPr/>
        </p:nvSpPr>
        <p:spPr>
          <a:xfrm>
            <a:off x="6667485" y="4529625"/>
            <a:ext cx="1079267" cy="417689"/>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3"/>
          <p:cNvPicPr/>
          <p:nvPr/>
        </p:nvPicPr>
        <p:blipFill>
          <a:blip r:embed="rId4"/>
          <a:stretch>
            <a:fillRect/>
          </a:stretch>
        </p:blipFill>
        <p:spPr>
          <a:xfrm>
            <a:off x="375226" y="3713949"/>
            <a:ext cx="3406230" cy="1964362"/>
          </a:xfrm>
          <a:prstGeom prst="rect">
            <a:avLst/>
          </a:prstGeom>
          <a:noFill/>
          <a:ln>
            <a:noFill/>
          </a:ln>
        </p:spPr>
      </p:pic>
    </p:spTree>
    <p:custDataLst>
      <p:tags r:id="rId5"/>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ppt background"/>
          <p:cNvPicPr>
            <a:picLocks noChangeAspect="1"/>
          </p:cNvPicPr>
          <p:nvPr/>
        </p:nvPicPr>
        <p:blipFill>
          <a:blip r:embed="rId1"/>
          <a:stretch>
            <a:fillRect/>
          </a:stretch>
        </p:blipFill>
        <p:spPr>
          <a:xfrm>
            <a:off x="0" y="0"/>
            <a:ext cx="12192635" cy="6870065"/>
          </a:xfrm>
          <a:prstGeom prst="rect">
            <a:avLst/>
          </a:prstGeom>
        </p:spPr>
      </p:pic>
      <p:sp>
        <p:nvSpPr>
          <p:cNvPr id="2" name="标题 1"/>
          <p:cNvSpPr>
            <a:spLocks noGrp="1"/>
          </p:cNvSpPr>
          <p:nvPr>
            <p:ph type="title"/>
          </p:nvPr>
        </p:nvSpPr>
        <p:spPr>
          <a:xfrm>
            <a:off x="611717" y="574534"/>
            <a:ext cx="10969200" cy="705600"/>
          </a:xfrm>
        </p:spPr>
        <p:txBody>
          <a:bodyPr/>
          <a:lstStyle/>
          <a:p>
            <a:r>
              <a:rPr lang="en-US" altLang="en-US" dirty="0" smtClean="0"/>
              <a:t>Weapon </a:t>
            </a:r>
            <a:r>
              <a:rPr lang="en-US" altLang="en-US" dirty="0"/>
              <a:t>production instructions</a:t>
            </a:r>
            <a:endParaRPr lang="zh-CN" altLang="en-US" dirty="0"/>
          </a:p>
        </p:txBody>
      </p:sp>
      <p:sp>
        <p:nvSpPr>
          <p:cNvPr id="5" name="文本框 4"/>
          <p:cNvSpPr txBox="1"/>
          <p:nvPr/>
        </p:nvSpPr>
        <p:spPr>
          <a:xfrm>
            <a:off x="779286" y="1404937"/>
            <a:ext cx="3138170" cy="203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When all requirements are met, left click on the weapon icon to </a:t>
            </a:r>
            <a:r>
              <a:rPr kumimoji="0" lang="en-US" altLang="zh-CN" sz="1800" b="0" i="0" u="none" strike="noStrike" kern="1200" cap="none" spc="0" normalizeH="0" baseline="0" noProof="0" dirty="0" smtClean="0">
                <a:ln>
                  <a:noFill/>
                </a:ln>
                <a:solidFill>
                  <a:srgbClr val="000000"/>
                </a:solidFill>
                <a:effectLst/>
                <a:uLnTx/>
                <a:uFillTx/>
                <a:latin typeface="Arial" panose="020B0604020202020204"/>
                <a:ea typeface="微软雅黑" panose="020B0503020204020204" pitchFamily="34" charset="-122"/>
                <a:cs typeface="+mn-cs"/>
              </a:rPr>
              <a:t>acquire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it, the weapon icon will be enlarged and moved to the center of the ingredient section with glowing effects.</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 name="文本框 2"/>
          <p:cNvSpPr txBox="1"/>
          <p:nvPr/>
        </p:nvSpPr>
        <p:spPr>
          <a:xfrm>
            <a:off x="4696742" y="1413509"/>
            <a:ext cx="313817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When switch on the built weapon, there will only be the weapon icon indicated on the section</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6" name="文本框 5"/>
          <p:cNvSpPr txBox="1"/>
          <p:nvPr/>
        </p:nvSpPr>
        <p:spPr>
          <a:xfrm>
            <a:off x="8442747" y="1413509"/>
            <a:ext cx="3138170"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When switch on the unbuilt weapon, the whole section will be covered in grey mask, and the organs gained won't fill in as well</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pic>
        <p:nvPicPr>
          <p:cNvPr id="7" name="Picture 6"/>
          <p:cNvPicPr>
            <a:picLocks noChangeAspect="1"/>
          </p:cNvPicPr>
          <p:nvPr/>
        </p:nvPicPr>
        <p:blipFill>
          <a:blip r:embed="rId2"/>
          <a:stretch>
            <a:fillRect/>
          </a:stretch>
        </p:blipFill>
        <p:spPr>
          <a:xfrm>
            <a:off x="3917456" y="3270235"/>
            <a:ext cx="4473153" cy="2941984"/>
          </a:xfrm>
          <a:prstGeom prst="rect">
            <a:avLst/>
          </a:prstGeom>
        </p:spPr>
      </p:pic>
      <p:pic>
        <p:nvPicPr>
          <p:cNvPr id="9" name="图片 4"/>
          <p:cNvPicPr/>
          <p:nvPr/>
        </p:nvPicPr>
        <p:blipFill>
          <a:blip r:embed="rId3"/>
          <a:stretch>
            <a:fillRect/>
          </a:stretch>
        </p:blipFill>
        <p:spPr>
          <a:xfrm>
            <a:off x="5565246" y="4188153"/>
            <a:ext cx="1306853" cy="1038604"/>
          </a:xfrm>
          <a:prstGeom prst="rect">
            <a:avLst/>
          </a:prstGeom>
          <a:noFill/>
          <a:ln>
            <a:noFill/>
          </a:ln>
        </p:spPr>
      </p:pic>
    </p:spTree>
    <p:custDataLst>
      <p:tags r:id="rId4"/>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949960" y="1714444"/>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Tutorial</a:t>
            </a:r>
            <a:endParaRPr lang="en-US" sz="110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8545" y="1418538"/>
            <a:ext cx="6758565" cy="4224103"/>
          </a:xfrm>
          <a:prstGeom prst="rect">
            <a:avLst/>
          </a:prstGeom>
        </p:spPr>
      </p:pic>
      <p:sp>
        <p:nvSpPr>
          <p:cNvPr id="5" name="TextBox 4"/>
          <p:cNvSpPr txBox="1"/>
          <p:nvPr/>
        </p:nvSpPr>
        <p:spPr>
          <a:xfrm>
            <a:off x="7895984" y="1406930"/>
            <a:ext cx="2967443" cy="4247317"/>
          </a:xfrm>
          <a:prstGeom prst="rect">
            <a:avLst/>
          </a:prstGeom>
          <a:solidFill>
            <a:schemeClr val="tx1"/>
          </a:solidFill>
        </p:spPr>
        <p:txBody>
          <a:bodyPr wrap="square" rtlCol="0">
            <a:spAutoFit/>
          </a:bodyPr>
          <a:lstStyle/>
          <a:p>
            <a:r>
              <a:rPr lang="zh-CN" altLang="en-US" dirty="0" smtClean="0">
                <a:solidFill>
                  <a:schemeClr val="bg1"/>
                </a:solidFill>
              </a:rPr>
              <a:t>获得新武器的提示和引导：</a:t>
            </a:r>
            <a:endParaRPr lang="en-US" altLang="zh-CN" dirty="0" smtClean="0">
              <a:solidFill>
                <a:schemeClr val="bg1"/>
              </a:solidFill>
            </a:endParaRPr>
          </a:p>
          <a:p>
            <a:r>
              <a:rPr lang="en-US" dirty="0" smtClean="0">
                <a:solidFill>
                  <a:schemeClr val="bg1"/>
                </a:solidFill>
              </a:rPr>
              <a:t>1.</a:t>
            </a:r>
            <a:r>
              <a:rPr lang="zh-CN" altLang="en-US" dirty="0" smtClean="0">
                <a:solidFill>
                  <a:schemeClr val="bg1"/>
                </a:solidFill>
              </a:rPr>
              <a:t>范围的框选可以选做；</a:t>
            </a:r>
            <a:endParaRPr lang="en-US" altLang="zh-CN" dirty="0" smtClean="0">
              <a:solidFill>
                <a:schemeClr val="bg1"/>
              </a:solidFill>
            </a:endParaRPr>
          </a:p>
          <a:p>
            <a:r>
              <a:rPr lang="en-US" dirty="0" smtClean="0">
                <a:solidFill>
                  <a:schemeClr val="bg1"/>
                </a:solidFill>
              </a:rPr>
              <a:t>2.</a:t>
            </a:r>
            <a:r>
              <a:rPr lang="zh-CN" altLang="en-US" dirty="0">
                <a:solidFill>
                  <a:schemeClr val="bg1"/>
                </a:solidFill>
              </a:rPr>
              <a:t>需</a:t>
            </a:r>
            <a:r>
              <a:rPr lang="zh-CN" altLang="en-US" dirty="0" smtClean="0">
                <a:solidFill>
                  <a:schemeClr val="bg1"/>
                </a:solidFill>
              </a:rPr>
              <a:t>要制作道具的场景上可以放置</a:t>
            </a:r>
            <a:r>
              <a:rPr lang="zh-CN" altLang="en-US" dirty="0">
                <a:solidFill>
                  <a:schemeClr val="bg1"/>
                </a:solidFill>
              </a:rPr>
              <a:t>说</a:t>
            </a:r>
            <a:r>
              <a:rPr lang="zh-CN" altLang="en-US" dirty="0" smtClean="0">
                <a:solidFill>
                  <a:schemeClr val="bg1"/>
                </a:solidFill>
              </a:rPr>
              <a:t>明的</a:t>
            </a:r>
            <a:r>
              <a:rPr lang="en-US" altLang="zh-CN" dirty="0" smtClean="0">
                <a:solidFill>
                  <a:schemeClr val="bg1"/>
                </a:solidFill>
              </a:rPr>
              <a:t>Trigger;</a:t>
            </a:r>
            <a:endParaRPr lang="en-US" altLang="zh-CN" dirty="0" smtClean="0">
              <a:solidFill>
                <a:schemeClr val="bg1"/>
              </a:solidFill>
            </a:endParaRPr>
          </a:p>
          <a:p>
            <a:endParaRPr lang="en-US" dirty="0">
              <a:solidFill>
                <a:schemeClr val="bg1"/>
              </a:solidFill>
            </a:endParaRPr>
          </a:p>
          <a:p>
            <a:r>
              <a:rPr lang="en-US" dirty="0" smtClean="0">
                <a:solidFill>
                  <a:schemeClr val="bg1"/>
                </a:solidFill>
              </a:rPr>
              <a:t>3.</a:t>
            </a:r>
            <a:r>
              <a:rPr lang="zh-CN" altLang="en-US" dirty="0" smtClean="0">
                <a:solidFill>
                  <a:schemeClr val="bg1"/>
                </a:solidFill>
              </a:rPr>
              <a:t>触发之后，会弹出道具组装的流程，</a:t>
            </a:r>
            <a:endParaRPr lang="en-US" altLang="zh-CN" dirty="0" smtClean="0">
              <a:solidFill>
                <a:schemeClr val="bg1"/>
              </a:solidFill>
            </a:endParaRPr>
          </a:p>
          <a:p>
            <a:r>
              <a:rPr lang="zh-CN" altLang="en-US" dirty="0">
                <a:solidFill>
                  <a:schemeClr val="bg1"/>
                </a:solidFill>
              </a:rPr>
              <a:t>此步</a:t>
            </a:r>
            <a:r>
              <a:rPr lang="zh-CN" altLang="en-US" dirty="0" smtClean="0">
                <a:solidFill>
                  <a:schemeClr val="bg1"/>
                </a:solidFill>
              </a:rPr>
              <a:t>骤用于手臂的制作；</a:t>
            </a:r>
            <a:endParaRPr lang="en-US" altLang="zh-CN" dirty="0" smtClean="0">
              <a:solidFill>
                <a:schemeClr val="bg1"/>
              </a:solidFill>
            </a:endParaRPr>
          </a:p>
          <a:p>
            <a:r>
              <a:rPr lang="zh-CN" altLang="en-US" dirty="0" smtClean="0">
                <a:solidFill>
                  <a:schemeClr val="bg1"/>
                </a:solidFill>
              </a:rPr>
              <a:t>当玩家收集完杀人之后产出的道具集齐之后，可以制造手臂，可以在此时在关卡中放置一个</a:t>
            </a:r>
            <a:r>
              <a:rPr lang="en-US" altLang="zh-CN" dirty="0" smtClean="0">
                <a:solidFill>
                  <a:schemeClr val="bg1"/>
                </a:solidFill>
              </a:rPr>
              <a:t>trigger,</a:t>
            </a:r>
            <a:r>
              <a:rPr lang="zh-CN" altLang="en-US" dirty="0" smtClean="0">
                <a:solidFill>
                  <a:schemeClr val="bg1"/>
                </a:solidFill>
              </a:rPr>
              <a:t>来提示玩家关于武器的制作；</a:t>
            </a:r>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p:txBody>
      </p:sp>
      <p:sp>
        <p:nvSpPr>
          <p:cNvPr id="2" name="TextBox 1"/>
          <p:cNvSpPr txBox="1"/>
          <p:nvPr/>
        </p:nvSpPr>
        <p:spPr>
          <a:xfrm>
            <a:off x="455035" y="440267"/>
            <a:ext cx="7721601" cy="584775"/>
          </a:xfrm>
          <a:prstGeom prst="rect">
            <a:avLst/>
          </a:prstGeom>
          <a:noFill/>
        </p:spPr>
        <p:txBody>
          <a:bodyPr wrap="square" rtlCol="0">
            <a:spAutoFit/>
          </a:bodyPr>
          <a:lstStyle/>
          <a:p>
            <a:r>
              <a:rPr lang="en-US" sz="3200" dirty="0"/>
              <a:t>Get tips and guidance for new weapons</a:t>
            </a:r>
            <a:endParaRPr lang="en-US" sz="3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71815" y="601785"/>
            <a:ext cx="347784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smtClean="0">
                <a:ln>
                  <a:noFill/>
                </a:ln>
                <a:solidFill>
                  <a:prstClr val="black"/>
                </a:solidFill>
                <a:effectLst/>
                <a:uLnTx/>
                <a:uFillTx/>
                <a:latin typeface="Calibri" panose="020F0502020204030204"/>
                <a:cs typeface="+mn-cs"/>
              </a:rPr>
              <a:t>T</a:t>
            </a:r>
            <a:r>
              <a:rPr kumimoji="0" lang="en-US" altLang="zh-CN" sz="3600" b="1"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imeLine</a:t>
            </a:r>
            <a:endParaRPr kumimoji="0" lang="en-US" sz="3600" b="1"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 name="Rounded Rectangle 9"/>
          <p:cNvSpPr/>
          <p:nvPr/>
        </p:nvSpPr>
        <p:spPr>
          <a:xfrm>
            <a:off x="1505269" y="4905376"/>
            <a:ext cx="8917854" cy="614362"/>
          </a:xfrm>
          <a:prstGeom prst="roundRect">
            <a:avLst/>
          </a:prstGeom>
          <a:solidFill>
            <a:srgbClr val="FBBA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p:cNvGrpSpPr/>
          <p:nvPr/>
        </p:nvGrpSpPr>
        <p:grpSpPr>
          <a:xfrm>
            <a:off x="1687673" y="3525064"/>
            <a:ext cx="293565" cy="1380312"/>
            <a:chOff x="1757363" y="3943350"/>
            <a:chExt cx="293565" cy="1380312"/>
          </a:xfrm>
        </p:grpSpPr>
        <p:cxnSp>
          <p:nvCxnSpPr>
            <p:cNvPr id="12" name="Straight Connector 11"/>
            <p:cNvCxnSpPr/>
            <p:nvPr/>
          </p:nvCxnSpPr>
          <p:spPr>
            <a:xfrm>
              <a:off x="1757363" y="3943350"/>
              <a:ext cx="12169" cy="1380312"/>
            </a:xfrm>
            <a:prstGeom prst="line">
              <a:avLst/>
            </a:prstGeom>
          </p:spPr>
          <p:style>
            <a:lnRef idx="3">
              <a:schemeClr val="accent1"/>
            </a:lnRef>
            <a:fillRef idx="0">
              <a:schemeClr val="accent1"/>
            </a:fillRef>
            <a:effectRef idx="2">
              <a:schemeClr val="accent1"/>
            </a:effectRef>
            <a:fontRef idx="minor">
              <a:schemeClr val="tx1"/>
            </a:fontRef>
          </p:style>
        </p:cxnSp>
        <p:sp>
          <p:nvSpPr>
            <p:cNvPr id="13" name="Isosceles Triangle 12"/>
            <p:cNvSpPr/>
            <p:nvPr/>
          </p:nvSpPr>
          <p:spPr>
            <a:xfrm rot="5400000">
              <a:off x="1758034" y="3964781"/>
              <a:ext cx="314325" cy="2714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Rounded Rectangle 19"/>
          <p:cNvSpPr/>
          <p:nvPr/>
        </p:nvSpPr>
        <p:spPr>
          <a:xfrm>
            <a:off x="1505271" y="4905376"/>
            <a:ext cx="3656354" cy="614362"/>
          </a:xfrm>
          <a:prstGeom prst="roundRect">
            <a:avLst/>
          </a:prstGeom>
          <a:solidFill>
            <a:srgbClr val="B38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p:cNvGrpSpPr/>
          <p:nvPr/>
        </p:nvGrpSpPr>
        <p:grpSpPr>
          <a:xfrm>
            <a:off x="1687673" y="5021819"/>
            <a:ext cx="3719579" cy="369332"/>
            <a:chOff x="1524427" y="5442750"/>
            <a:chExt cx="2220365" cy="369332"/>
          </a:xfrm>
        </p:grpSpPr>
        <p:sp>
          <p:nvSpPr>
            <p:cNvPr id="23" name="TextBox 22"/>
            <p:cNvSpPr txBox="1"/>
            <p:nvPr/>
          </p:nvSpPr>
          <p:spPr>
            <a:xfrm>
              <a:off x="1524427"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W1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p:cNvSpPr txBox="1"/>
            <p:nvPr/>
          </p:nvSpPr>
          <p:spPr>
            <a:xfrm>
              <a:off x="2050928"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W2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p:cNvSpPr txBox="1"/>
            <p:nvPr/>
          </p:nvSpPr>
          <p:spPr>
            <a:xfrm>
              <a:off x="2577429"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W3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p:cNvSpPr txBox="1"/>
            <p:nvPr/>
          </p:nvSpPr>
          <p:spPr>
            <a:xfrm>
              <a:off x="3103930"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W4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9" name="Group 28"/>
          <p:cNvGrpSpPr/>
          <p:nvPr/>
        </p:nvGrpSpPr>
        <p:grpSpPr>
          <a:xfrm>
            <a:off x="5359979" y="4909939"/>
            <a:ext cx="3719579" cy="646331"/>
            <a:chOff x="1524427" y="5330870"/>
            <a:chExt cx="2220365" cy="646331"/>
          </a:xfrm>
        </p:grpSpPr>
        <p:sp>
          <p:nvSpPr>
            <p:cNvPr id="30" name="TextBox 29"/>
            <p:cNvSpPr txBox="1"/>
            <p:nvPr/>
          </p:nvSpPr>
          <p:spPr>
            <a:xfrm>
              <a:off x="1524427" y="5330870"/>
              <a:ext cx="6408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W1</a:t>
              </a:r>
              <a:endPar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2021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TextBox 30"/>
            <p:cNvSpPr txBox="1"/>
            <p:nvPr/>
          </p:nvSpPr>
          <p:spPr>
            <a:xfrm>
              <a:off x="2050928"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W2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31"/>
            <p:cNvSpPr txBox="1"/>
            <p:nvPr/>
          </p:nvSpPr>
          <p:spPr>
            <a:xfrm>
              <a:off x="2577429"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W3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TextBox 32"/>
            <p:cNvSpPr txBox="1"/>
            <p:nvPr/>
          </p:nvSpPr>
          <p:spPr>
            <a:xfrm>
              <a:off x="3103930"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W4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6" name="TextBox 35"/>
          <p:cNvSpPr txBox="1"/>
          <p:nvPr/>
        </p:nvSpPr>
        <p:spPr>
          <a:xfrm>
            <a:off x="453982" y="5048398"/>
            <a:ext cx="10735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srgbClr val="B5504C"/>
                </a:solidFill>
                <a:effectLst/>
                <a:uLnTx/>
                <a:uFillTx/>
                <a:latin typeface="Calibri" panose="020F0502020204030204"/>
                <a:ea typeface="+mn-ea"/>
                <a:cs typeface="+mn-cs"/>
              </a:rPr>
              <a:t>2020.12</a:t>
            </a:r>
            <a:endParaRPr kumimoji="0" lang="en-US" sz="1800" b="1" i="0" u="none" strike="noStrike" kern="1200" cap="none" spc="0" normalizeH="0" baseline="0" noProof="0" dirty="0">
              <a:ln>
                <a:noFill/>
              </a:ln>
              <a:solidFill>
                <a:srgbClr val="B5504C"/>
              </a:solidFill>
              <a:effectLst/>
              <a:uLnTx/>
              <a:uFillTx/>
              <a:latin typeface="Calibri" panose="020F0502020204030204"/>
              <a:ea typeface="+mn-ea"/>
              <a:cs typeface="+mn-cs"/>
            </a:endParaRPr>
          </a:p>
        </p:txBody>
      </p:sp>
      <p:sp>
        <p:nvSpPr>
          <p:cNvPr id="37" name="TextBox 36"/>
          <p:cNvSpPr txBox="1"/>
          <p:nvPr/>
        </p:nvSpPr>
        <p:spPr>
          <a:xfrm>
            <a:off x="10547303" y="5012982"/>
            <a:ext cx="10735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srgbClr val="B5504C"/>
                </a:solidFill>
                <a:effectLst/>
                <a:uLnTx/>
                <a:uFillTx/>
                <a:latin typeface="Calibri" panose="020F0502020204030204"/>
                <a:ea typeface="+mn-ea"/>
                <a:cs typeface="+mn-cs"/>
              </a:rPr>
              <a:t>2021.3</a:t>
            </a:r>
            <a:endParaRPr kumimoji="0" lang="en-US" sz="1800" b="1" i="0" u="none" strike="noStrike" kern="1200" cap="none" spc="0" normalizeH="0" baseline="0" noProof="0" dirty="0">
              <a:ln>
                <a:noFill/>
              </a:ln>
              <a:solidFill>
                <a:srgbClr val="B5504C"/>
              </a:solidFill>
              <a:effectLst/>
              <a:uLnTx/>
              <a:uFillTx/>
              <a:latin typeface="Calibri" panose="020F0502020204030204"/>
              <a:ea typeface="+mn-ea"/>
              <a:cs typeface="+mn-cs"/>
            </a:endParaRPr>
          </a:p>
        </p:txBody>
      </p:sp>
      <p:sp>
        <p:nvSpPr>
          <p:cNvPr id="39" name="TextBox 38"/>
          <p:cNvSpPr txBox="1"/>
          <p:nvPr/>
        </p:nvSpPr>
        <p:spPr>
          <a:xfrm>
            <a:off x="1965008" y="3359060"/>
            <a:ext cx="107357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itch</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12/1/20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p:cNvSpPr txBox="1"/>
          <p:nvPr/>
        </p:nvSpPr>
        <p:spPr>
          <a:xfrm>
            <a:off x="5404817" y="2662624"/>
            <a:ext cx="11258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Prototype</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1/7/21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4" name="Group 43"/>
          <p:cNvGrpSpPr/>
          <p:nvPr/>
        </p:nvGrpSpPr>
        <p:grpSpPr>
          <a:xfrm>
            <a:off x="6921816" y="1934096"/>
            <a:ext cx="295171" cy="2985053"/>
            <a:chOff x="1747942" y="2333625"/>
            <a:chExt cx="295171" cy="2985053"/>
          </a:xfrm>
        </p:grpSpPr>
        <p:cxnSp>
          <p:nvCxnSpPr>
            <p:cNvPr id="45" name="Straight Connector 44"/>
            <p:cNvCxnSpPr/>
            <p:nvPr/>
          </p:nvCxnSpPr>
          <p:spPr>
            <a:xfrm>
              <a:off x="1747942" y="2333625"/>
              <a:ext cx="31523" cy="2985053"/>
            </a:xfrm>
            <a:prstGeom prst="line">
              <a:avLst/>
            </a:prstGeom>
          </p:spPr>
          <p:style>
            <a:lnRef idx="3">
              <a:schemeClr val="accent1"/>
            </a:lnRef>
            <a:fillRef idx="0">
              <a:schemeClr val="accent1"/>
            </a:fillRef>
            <a:effectRef idx="2">
              <a:schemeClr val="accent1"/>
            </a:effectRef>
            <a:fontRef idx="minor">
              <a:schemeClr val="tx1"/>
            </a:fontRef>
          </p:style>
        </p:cxnSp>
        <p:sp>
          <p:nvSpPr>
            <p:cNvPr id="46" name="Isosceles Triangle 45"/>
            <p:cNvSpPr/>
            <p:nvPr/>
          </p:nvSpPr>
          <p:spPr>
            <a:xfrm rot="5400000">
              <a:off x="1750219" y="2355972"/>
              <a:ext cx="314325" cy="2714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7" name="TextBox 46"/>
          <p:cNvSpPr txBox="1"/>
          <p:nvPr/>
        </p:nvSpPr>
        <p:spPr>
          <a:xfrm>
            <a:off x="7215011" y="1727630"/>
            <a:ext cx="11258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Demo</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1/17/21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8" name="Group 47"/>
          <p:cNvGrpSpPr/>
          <p:nvPr/>
        </p:nvGrpSpPr>
        <p:grpSpPr>
          <a:xfrm>
            <a:off x="8744872" y="1428006"/>
            <a:ext cx="313049" cy="3481117"/>
            <a:chOff x="1779465" y="1837561"/>
            <a:chExt cx="313049" cy="3481117"/>
          </a:xfrm>
        </p:grpSpPr>
        <p:cxnSp>
          <p:nvCxnSpPr>
            <p:cNvPr id="49" name="Straight Connector 48"/>
            <p:cNvCxnSpPr/>
            <p:nvPr/>
          </p:nvCxnSpPr>
          <p:spPr>
            <a:xfrm flipH="1">
              <a:off x="1779465" y="1837561"/>
              <a:ext cx="16586" cy="3481117"/>
            </a:xfrm>
            <a:prstGeom prst="line">
              <a:avLst/>
            </a:prstGeom>
          </p:spPr>
          <p:style>
            <a:lnRef idx="3">
              <a:schemeClr val="accent1"/>
            </a:lnRef>
            <a:fillRef idx="0">
              <a:schemeClr val="accent1"/>
            </a:fillRef>
            <a:effectRef idx="2">
              <a:schemeClr val="accent1"/>
            </a:effectRef>
            <a:fontRef idx="minor">
              <a:schemeClr val="tx1"/>
            </a:fontRef>
          </p:style>
        </p:cxnSp>
        <p:sp>
          <p:nvSpPr>
            <p:cNvPr id="50" name="Isosceles Triangle 49"/>
            <p:cNvSpPr/>
            <p:nvPr/>
          </p:nvSpPr>
          <p:spPr>
            <a:xfrm rot="5400000">
              <a:off x="1799620" y="1858992"/>
              <a:ext cx="314325" cy="2714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1" name="TextBox 50"/>
          <p:cNvSpPr txBox="1"/>
          <p:nvPr/>
        </p:nvSpPr>
        <p:spPr>
          <a:xfrm>
            <a:off x="9065736" y="1132244"/>
            <a:ext cx="13770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Vertical Slice</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1/31/21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Rounded Rectangle 52"/>
          <p:cNvSpPr/>
          <p:nvPr/>
        </p:nvSpPr>
        <p:spPr>
          <a:xfrm>
            <a:off x="8712057" y="4911615"/>
            <a:ext cx="1711065" cy="614362"/>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4" name="Group 53"/>
          <p:cNvGrpSpPr/>
          <p:nvPr/>
        </p:nvGrpSpPr>
        <p:grpSpPr>
          <a:xfrm>
            <a:off x="8861141" y="5013322"/>
            <a:ext cx="1561982" cy="377829"/>
            <a:chOff x="9694708" y="5326357"/>
            <a:chExt cx="1177255" cy="377829"/>
          </a:xfrm>
        </p:grpSpPr>
        <p:sp>
          <p:nvSpPr>
            <p:cNvPr id="35" name="TextBox 34"/>
            <p:cNvSpPr txBox="1"/>
            <p:nvPr/>
          </p:nvSpPr>
          <p:spPr>
            <a:xfrm>
              <a:off x="9694708" y="5326357"/>
              <a:ext cx="5494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W1</a:t>
              </a:r>
              <a:endPar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2" name="TextBox 51"/>
            <p:cNvSpPr txBox="1"/>
            <p:nvPr/>
          </p:nvSpPr>
          <p:spPr>
            <a:xfrm>
              <a:off x="10322486" y="5334854"/>
              <a:ext cx="5494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W2</a:t>
              </a:r>
              <a:endPar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grpSp>
      <p:cxnSp>
        <p:nvCxnSpPr>
          <p:cNvPr id="56" name="Straight Connector 55"/>
          <p:cNvCxnSpPr/>
          <p:nvPr/>
        </p:nvCxnSpPr>
        <p:spPr>
          <a:xfrm flipH="1">
            <a:off x="2396631"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288684"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4145172"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139342"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6935478"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827531"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9567589" y="5013322"/>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0151659" y="2481089"/>
            <a:ext cx="300482" cy="2431174"/>
            <a:chOff x="1779465" y="2887504"/>
            <a:chExt cx="300482" cy="2431174"/>
          </a:xfrm>
        </p:grpSpPr>
        <p:cxnSp>
          <p:nvCxnSpPr>
            <p:cNvPr id="66" name="Straight Connector 65"/>
            <p:cNvCxnSpPr/>
            <p:nvPr/>
          </p:nvCxnSpPr>
          <p:spPr>
            <a:xfrm flipH="1">
              <a:off x="1779465" y="2887504"/>
              <a:ext cx="6298" cy="2431174"/>
            </a:xfrm>
            <a:prstGeom prst="line">
              <a:avLst/>
            </a:prstGeom>
          </p:spPr>
          <p:style>
            <a:lnRef idx="3">
              <a:schemeClr val="accent1"/>
            </a:lnRef>
            <a:fillRef idx="0">
              <a:schemeClr val="accent1"/>
            </a:fillRef>
            <a:effectRef idx="2">
              <a:schemeClr val="accent1"/>
            </a:effectRef>
            <a:fontRef idx="minor">
              <a:schemeClr val="tx1"/>
            </a:fontRef>
          </p:style>
        </p:cxnSp>
        <p:sp>
          <p:nvSpPr>
            <p:cNvPr id="67" name="Isosceles Triangle 66"/>
            <p:cNvSpPr/>
            <p:nvPr/>
          </p:nvSpPr>
          <p:spPr>
            <a:xfrm rot="5400000">
              <a:off x="1787053" y="2909379"/>
              <a:ext cx="314325" cy="271463"/>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8" name="TextBox 67"/>
          <p:cNvSpPr txBox="1"/>
          <p:nvPr/>
        </p:nvSpPr>
        <p:spPr>
          <a:xfrm>
            <a:off x="10442810" y="2315531"/>
            <a:ext cx="11258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Alpha</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2/28/21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6" name="Group 75"/>
          <p:cNvGrpSpPr/>
          <p:nvPr/>
        </p:nvGrpSpPr>
        <p:grpSpPr>
          <a:xfrm>
            <a:off x="5105104" y="2823830"/>
            <a:ext cx="291898" cy="2085293"/>
            <a:chOff x="5500737" y="3066426"/>
            <a:chExt cx="291898" cy="2085293"/>
          </a:xfrm>
        </p:grpSpPr>
        <p:cxnSp>
          <p:nvCxnSpPr>
            <p:cNvPr id="41" name="Straight Connector 40"/>
            <p:cNvCxnSpPr/>
            <p:nvPr/>
          </p:nvCxnSpPr>
          <p:spPr>
            <a:xfrm>
              <a:off x="5500737" y="3066426"/>
              <a:ext cx="5944" cy="2085293"/>
            </a:xfrm>
            <a:prstGeom prst="line">
              <a:avLst/>
            </a:prstGeom>
          </p:spPr>
          <p:style>
            <a:lnRef idx="3">
              <a:schemeClr val="accent1"/>
            </a:lnRef>
            <a:fillRef idx="0">
              <a:schemeClr val="accent1"/>
            </a:fillRef>
            <a:effectRef idx="2">
              <a:schemeClr val="accent1"/>
            </a:effectRef>
            <a:fontRef idx="minor">
              <a:schemeClr val="tx1"/>
            </a:fontRef>
          </p:style>
        </p:cxnSp>
        <p:sp>
          <p:nvSpPr>
            <p:cNvPr id="75" name="Isosceles Triangle 74"/>
            <p:cNvSpPr/>
            <p:nvPr/>
          </p:nvSpPr>
          <p:spPr>
            <a:xfrm rot="5400000">
              <a:off x="5499741" y="3092655"/>
              <a:ext cx="314325" cy="2714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2" name="Isosceles Triangle 81"/>
          <p:cNvSpPr/>
          <p:nvPr/>
        </p:nvSpPr>
        <p:spPr>
          <a:xfrm>
            <a:off x="5051363" y="5454246"/>
            <a:ext cx="163981" cy="23080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4749762" y="5733242"/>
            <a:ext cx="7671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Today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826" y="383821"/>
            <a:ext cx="10058400" cy="1066687"/>
          </a:xfrm>
        </p:spPr>
        <p:txBody>
          <a:bodyPr/>
          <a:lstStyle/>
          <a:p>
            <a:r>
              <a:rPr lang="en-US" dirty="0"/>
              <a:t>Operation guide</a:t>
            </a:r>
            <a:endParaRPr lang="en-US" dirty="0"/>
          </a:p>
        </p:txBody>
      </p:sp>
      <p:sp>
        <p:nvSpPr>
          <p:cNvPr id="3" name="Content Placeholder 2"/>
          <p:cNvSpPr>
            <a:spLocks noGrp="1"/>
          </p:cNvSpPr>
          <p:nvPr>
            <p:ph idx="1"/>
          </p:nvPr>
        </p:nvSpPr>
        <p:spPr>
          <a:xfrm>
            <a:off x="573136" y="2798742"/>
            <a:ext cx="4089175" cy="881436"/>
          </a:xfrm>
          <a:solidFill>
            <a:schemeClr val="tx1"/>
          </a:solidFill>
        </p:spPr>
        <p:txBody>
          <a:bodyPr/>
          <a:lstStyle/>
          <a:p>
            <a:r>
              <a:rPr lang="en-US" dirty="0">
                <a:solidFill>
                  <a:schemeClr val="bg1"/>
                </a:solidFill>
              </a:rPr>
              <a:t>Guide the player to move up </a:t>
            </a:r>
            <a:endParaRPr lang="en-US" dirty="0" smtClean="0">
              <a:solidFill>
                <a:schemeClr val="bg1"/>
              </a:solidFill>
            </a:endParaRPr>
          </a:p>
          <a:p>
            <a:pPr marL="0" indent="0">
              <a:buNone/>
            </a:pPr>
            <a:r>
              <a:rPr lang="en-US" dirty="0">
                <a:solidFill>
                  <a:schemeClr val="bg1"/>
                </a:solidFill>
              </a:rPr>
              <a:t> </a:t>
            </a:r>
            <a:r>
              <a:rPr lang="en-US" dirty="0" smtClean="0">
                <a:solidFill>
                  <a:schemeClr val="bg1"/>
                </a:solidFill>
              </a:rPr>
              <a:t>   and </a:t>
            </a:r>
            <a:r>
              <a:rPr lang="en-US" dirty="0">
                <a:solidFill>
                  <a:schemeClr val="bg1"/>
                </a:solidFill>
              </a:rPr>
              <a:t>down and left and right</a:t>
            </a:r>
            <a:endParaRPr lang="en-US" dirty="0">
              <a:solidFill>
                <a:schemeClr val="bg1"/>
              </a:solidFill>
            </a:endParaRPr>
          </a:p>
        </p:txBody>
      </p:sp>
      <p:pic>
        <p:nvPicPr>
          <p:cNvPr id="33" name="Picture 32"/>
          <p:cNvPicPr>
            <a:picLocks noChangeAspect="1"/>
          </p:cNvPicPr>
          <p:nvPr/>
        </p:nvPicPr>
        <p:blipFill>
          <a:blip r:embed="rId2"/>
          <a:stretch>
            <a:fillRect/>
          </a:stretch>
        </p:blipFill>
        <p:spPr>
          <a:xfrm>
            <a:off x="5064478" y="1578063"/>
            <a:ext cx="6452431" cy="4192659"/>
          </a:xfrm>
          <a:prstGeom prst="rect">
            <a:avLst/>
          </a:prstGeom>
        </p:spPr>
      </p:pic>
      <p:sp>
        <p:nvSpPr>
          <p:cNvPr id="5" name="Content Placeholder 2"/>
          <p:cNvSpPr txBox="1"/>
          <p:nvPr/>
        </p:nvSpPr>
        <p:spPr>
          <a:xfrm>
            <a:off x="573136" y="3865542"/>
            <a:ext cx="4089175" cy="435525"/>
          </a:xfrm>
          <a:prstGeom prst="rect">
            <a:avLst/>
          </a:prstGeom>
          <a:solidFill>
            <a:schemeClr val="tx1"/>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altLang="zh-CN" dirty="0" smtClean="0">
                <a:solidFill>
                  <a:schemeClr val="bg1"/>
                </a:solidFill>
              </a:rPr>
              <a:t>First killing people;</a:t>
            </a:r>
            <a:endParaRPr lang="en-US" dirty="0">
              <a:solidFill>
                <a:schemeClr val="bg1"/>
              </a:solidFill>
            </a:endParaRPr>
          </a:p>
        </p:txBody>
      </p:sp>
      <p:sp>
        <p:nvSpPr>
          <p:cNvPr id="6" name="Content Placeholder 2"/>
          <p:cNvSpPr txBox="1"/>
          <p:nvPr/>
        </p:nvSpPr>
        <p:spPr>
          <a:xfrm>
            <a:off x="573136" y="2144888"/>
            <a:ext cx="4089175" cy="454321"/>
          </a:xfrm>
          <a:prstGeom prst="rect">
            <a:avLst/>
          </a:prstGeom>
          <a:solidFill>
            <a:schemeClr val="tx1"/>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dirty="0">
                <a:solidFill>
                  <a:schemeClr val="bg1"/>
                </a:solidFill>
              </a:rPr>
              <a:t>Doll's birth point</a:t>
            </a:r>
            <a:endParaRPr lang="en-US" dirty="0">
              <a:solidFill>
                <a:schemeClr val="bg1"/>
              </a:solidFill>
            </a:endParaRPr>
          </a:p>
        </p:txBody>
      </p:sp>
      <p:sp>
        <p:nvSpPr>
          <p:cNvPr id="7" name="Rectangle 6"/>
          <p:cNvSpPr/>
          <p:nvPr/>
        </p:nvSpPr>
        <p:spPr>
          <a:xfrm>
            <a:off x="8292394" y="3493009"/>
            <a:ext cx="451556" cy="51928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7" idx="2"/>
          </p:cNvCxnSpPr>
          <p:nvPr/>
        </p:nvCxnSpPr>
        <p:spPr>
          <a:xfrm>
            <a:off x="8518172" y="4012298"/>
            <a:ext cx="0" cy="38430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815439" y="4396599"/>
            <a:ext cx="1405466" cy="64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a:t>
            </a:r>
            <a:r>
              <a:rPr lang="en-US" altLang="zh-CN" dirty="0" smtClean="0"/>
              <a:t>bstructed</a:t>
            </a:r>
            <a:endParaRPr lang="en-US" altLang="zh-CN" dirty="0" smtClean="0"/>
          </a:p>
          <a:p>
            <a:pPr algn="ctr"/>
            <a:r>
              <a:rPr lang="en-US" dirty="0" smtClean="0"/>
              <a:t>Water pipe</a:t>
            </a:r>
            <a:endParaRPr lang="en-US" dirty="0"/>
          </a:p>
        </p:txBody>
      </p:sp>
      <p:sp>
        <p:nvSpPr>
          <p:cNvPr id="17" name="Rectangle 16"/>
          <p:cNvSpPr/>
          <p:nvPr/>
        </p:nvSpPr>
        <p:spPr>
          <a:xfrm>
            <a:off x="9496777" y="3083814"/>
            <a:ext cx="804334" cy="923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65860" y="533509"/>
            <a:ext cx="3898900" cy="1044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the NPC rotates to a certain angle, the time to assassinate will prompt the player to operate</a:t>
            </a:r>
            <a:endParaRPr lang="en-US" dirty="0"/>
          </a:p>
        </p:txBody>
      </p:sp>
      <p:sp>
        <p:nvSpPr>
          <p:cNvPr id="19" name="Rectangle 18"/>
          <p:cNvSpPr/>
          <p:nvPr/>
        </p:nvSpPr>
        <p:spPr>
          <a:xfrm>
            <a:off x="9406466" y="2784531"/>
            <a:ext cx="211667" cy="217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20" name="TextBox 19"/>
          <p:cNvSpPr txBox="1"/>
          <p:nvPr/>
        </p:nvSpPr>
        <p:spPr>
          <a:xfrm>
            <a:off x="9615310" y="2708507"/>
            <a:ext cx="1185334" cy="369332"/>
          </a:xfrm>
          <a:prstGeom prst="rect">
            <a:avLst/>
          </a:prstGeom>
          <a:noFill/>
        </p:spPr>
        <p:txBody>
          <a:bodyPr wrap="square" rtlCol="0">
            <a:spAutoFit/>
          </a:bodyPr>
          <a:lstStyle/>
          <a:p>
            <a:r>
              <a:rPr lang="en-US" dirty="0" smtClean="0">
                <a:solidFill>
                  <a:schemeClr val="bg1"/>
                </a:solidFill>
              </a:rPr>
              <a:t>K</a:t>
            </a:r>
            <a:r>
              <a:rPr lang="en-US" altLang="zh-CN" dirty="0" smtClean="0">
                <a:solidFill>
                  <a:schemeClr val="bg1"/>
                </a:solidFill>
              </a:rPr>
              <a:t>illing</a:t>
            </a:r>
            <a:endParaRPr lang="en-US" dirty="0">
              <a:solidFill>
                <a:schemeClr val="bg1"/>
              </a:solidFill>
            </a:endParaRPr>
          </a:p>
        </p:txBody>
      </p:sp>
      <p:cxnSp>
        <p:nvCxnSpPr>
          <p:cNvPr id="21" name="Straight Arrow Connector 20"/>
          <p:cNvCxnSpPr>
            <a:stCxn id="17" idx="0"/>
            <a:endCxn id="18" idx="2"/>
          </p:cNvCxnSpPr>
          <p:nvPr/>
        </p:nvCxnSpPr>
        <p:spPr>
          <a:xfrm flipH="1" flipV="1">
            <a:off x="9615310" y="1578063"/>
            <a:ext cx="283634" cy="150575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679289" y="4125186"/>
            <a:ext cx="5192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9615311" y="4125186"/>
            <a:ext cx="59266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898944" y="4506528"/>
            <a:ext cx="1807633" cy="648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NPC behavior:</a:t>
            </a:r>
            <a:endParaRPr lang="en-US" dirty="0" smtClean="0"/>
          </a:p>
          <a:p>
            <a:pPr algn="ctr"/>
            <a:r>
              <a:rPr lang="en-US" dirty="0" smtClean="0"/>
              <a:t>hint</a:t>
            </a:r>
            <a:endParaRPr lang="en-US" dirty="0" smtClean="0"/>
          </a:p>
        </p:txBody>
      </p:sp>
      <p:cxnSp>
        <p:nvCxnSpPr>
          <p:cNvPr id="31" name="Straight Arrow Connector 30"/>
          <p:cNvCxnSpPr>
            <a:stCxn id="29" idx="0"/>
            <a:endCxn id="17" idx="2"/>
          </p:cNvCxnSpPr>
          <p:nvPr/>
        </p:nvCxnSpPr>
        <p:spPr>
          <a:xfrm flipH="1" flipV="1">
            <a:off x="9898944" y="4007556"/>
            <a:ext cx="903817" cy="49897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p:cNvSpPr txBox="1"/>
          <p:nvPr/>
        </p:nvSpPr>
        <p:spPr>
          <a:xfrm>
            <a:off x="573136" y="4613217"/>
            <a:ext cx="4089175" cy="1008649"/>
          </a:xfrm>
          <a:prstGeom prst="rect">
            <a:avLst/>
          </a:prstGeom>
          <a:solidFill>
            <a:schemeClr val="tx1"/>
          </a:solidFill>
        </p:spPr>
        <p:txBody>
          <a:bodyPr vert="horz" lIns="91440" tIns="45720" rIns="91440" bIns="45720" rtlCol="0">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altLang="zh-CN" dirty="0" smtClean="0">
                <a:solidFill>
                  <a:schemeClr val="bg1"/>
                </a:solidFill>
              </a:rPr>
              <a:t>NPC behavior:</a:t>
            </a:r>
            <a:endParaRPr lang="en-US" altLang="zh-CN" dirty="0" smtClean="0">
              <a:solidFill>
                <a:schemeClr val="bg1"/>
              </a:solidFill>
            </a:endParaRPr>
          </a:p>
          <a:p>
            <a:pPr marL="0" indent="0">
              <a:buNone/>
            </a:pPr>
            <a:r>
              <a:rPr lang="en-US" dirty="0" smtClean="0">
                <a:solidFill>
                  <a:schemeClr val="bg1"/>
                </a:solidFill>
              </a:rPr>
              <a:t>Move left and turn around move right!</a:t>
            </a:r>
            <a:endParaRPr lang="en-US" dirty="0">
              <a:solidFill>
                <a:schemeClr val="bg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1727" y="0"/>
            <a:ext cx="10058400" cy="1609344"/>
          </a:xfrm>
        </p:spPr>
        <p:txBody>
          <a:bodyPr/>
          <a:lstStyle/>
          <a:p>
            <a:r>
              <a:rPr lang="en-US" altLang="zh-CN" dirty="0" smtClean="0"/>
              <a:t>reference</a:t>
            </a:r>
            <a:endParaRPr lang="en-US" dirty="0"/>
          </a:p>
        </p:txBody>
      </p:sp>
      <p:pic>
        <p:nvPicPr>
          <p:cNvPr id="4" name="Picture 3"/>
          <p:cNvPicPr>
            <a:picLocks noChangeAspect="1"/>
          </p:cNvPicPr>
          <p:nvPr/>
        </p:nvPicPr>
        <p:blipFill>
          <a:blip r:embed="rId2"/>
          <a:stretch>
            <a:fillRect/>
          </a:stretch>
        </p:blipFill>
        <p:spPr>
          <a:xfrm>
            <a:off x="1218205" y="1523999"/>
            <a:ext cx="9457815" cy="489218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1282372" y="1478593"/>
            <a:ext cx="9329479" cy="4982997"/>
          </a:xfrm>
          <a:prstGeom prst="rect">
            <a:avLst/>
          </a:prstGeom>
        </p:spPr>
      </p:pic>
      <p:pic>
        <p:nvPicPr>
          <p:cNvPr id="6" name="Picture 5"/>
          <p:cNvPicPr>
            <a:picLocks noChangeAspect="1"/>
          </p:cNvPicPr>
          <p:nvPr/>
        </p:nvPicPr>
        <p:blipFill>
          <a:blip r:embed="rId4"/>
          <a:stretch>
            <a:fillRect/>
          </a:stretch>
        </p:blipFill>
        <p:spPr>
          <a:xfrm>
            <a:off x="826128" y="1313853"/>
            <a:ext cx="10589467" cy="49631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1" name="Content Placeholder 2"/>
          <p:cNvSpPr txBox="1"/>
          <p:nvPr/>
        </p:nvSpPr>
        <p:spPr>
          <a:xfrm>
            <a:off x="426644" y="1170753"/>
            <a:ext cx="4089175" cy="664708"/>
          </a:xfrm>
          <a:prstGeom prst="rect">
            <a:avLst/>
          </a:prstGeom>
          <a:solidFill>
            <a:schemeClr val="tx1"/>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dirty="0">
                <a:solidFill>
                  <a:schemeClr val="bg1"/>
                </a:solidFill>
              </a:rPr>
              <a:t>This scene reminds the player of our game perspective range</a:t>
            </a:r>
            <a:endParaRPr lang="en-US" dirty="0">
              <a:solidFill>
                <a:schemeClr val="bg1"/>
              </a:solidFill>
            </a:endParaRPr>
          </a:p>
        </p:txBody>
      </p:sp>
      <p:sp>
        <p:nvSpPr>
          <p:cNvPr id="14" name="Content Placeholder 2"/>
          <p:cNvSpPr txBox="1"/>
          <p:nvPr/>
        </p:nvSpPr>
        <p:spPr>
          <a:xfrm>
            <a:off x="426643" y="2203686"/>
            <a:ext cx="4111491" cy="664708"/>
          </a:xfrm>
          <a:prstGeom prst="rect">
            <a:avLst/>
          </a:prstGeom>
          <a:solidFill>
            <a:schemeClr val="tx1"/>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dirty="0">
                <a:solidFill>
                  <a:schemeClr val="bg1"/>
                </a:solidFill>
              </a:rPr>
              <a:t>Transfer after entering the elevator</a:t>
            </a:r>
            <a:endParaRPr lang="en-US" dirty="0">
              <a:solidFill>
                <a:schemeClr val="bg1"/>
              </a:solidFill>
            </a:endParaRPr>
          </a:p>
        </p:txBody>
      </p:sp>
      <p:sp>
        <p:nvSpPr>
          <p:cNvPr id="15" name="Content Placeholder 2"/>
          <p:cNvSpPr txBox="1"/>
          <p:nvPr/>
        </p:nvSpPr>
        <p:spPr>
          <a:xfrm>
            <a:off x="426643" y="3092834"/>
            <a:ext cx="4111491" cy="664708"/>
          </a:xfrm>
          <a:prstGeom prst="rect">
            <a:avLst/>
          </a:prstGeom>
          <a:solidFill>
            <a:srgbClr val="FFC000"/>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dirty="0">
                <a:solidFill>
                  <a:schemeClr val="tx1">
                    <a:lumMod val="85000"/>
                    <a:lumOff val="15000"/>
                  </a:schemeClr>
                </a:solidFill>
              </a:rPr>
              <a:t>Transfer after entering the elevator</a:t>
            </a:r>
            <a:endParaRPr lang="en-US" dirty="0">
              <a:solidFill>
                <a:schemeClr val="tx1">
                  <a:lumMod val="85000"/>
                  <a:lumOff val="15000"/>
                </a:schemeClr>
              </a:solidFill>
            </a:endParaRPr>
          </a:p>
        </p:txBody>
      </p:sp>
      <p:sp>
        <p:nvSpPr>
          <p:cNvPr id="16" name="Content Placeholder 2"/>
          <p:cNvSpPr txBox="1"/>
          <p:nvPr/>
        </p:nvSpPr>
        <p:spPr>
          <a:xfrm>
            <a:off x="426643" y="3981982"/>
            <a:ext cx="4111491" cy="664708"/>
          </a:xfrm>
          <a:prstGeom prst="rect">
            <a:avLst/>
          </a:prstGeom>
          <a:solidFill>
            <a:schemeClr val="tx1"/>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dirty="0">
                <a:solidFill>
                  <a:schemeClr val="bg1"/>
                </a:solidFill>
              </a:rPr>
              <a:t>The box needs to be moved before it can pass</a:t>
            </a:r>
            <a:endParaRPr lang="en-US" dirty="0">
              <a:solidFill>
                <a:schemeClr val="bg1"/>
              </a:solidFill>
            </a:endParaRPr>
          </a:p>
        </p:txBody>
      </p:sp>
      <p:pic>
        <p:nvPicPr>
          <p:cNvPr id="26" name="Picture 25"/>
          <p:cNvPicPr>
            <a:picLocks noChangeAspect="1"/>
          </p:cNvPicPr>
          <p:nvPr/>
        </p:nvPicPr>
        <p:blipFill>
          <a:blip r:embed="rId2"/>
          <a:stretch>
            <a:fillRect/>
          </a:stretch>
        </p:blipFill>
        <p:spPr>
          <a:xfrm>
            <a:off x="4703321" y="1649863"/>
            <a:ext cx="7146200" cy="4040172"/>
          </a:xfrm>
          <a:prstGeom prst="rect">
            <a:avLst/>
          </a:prstGeom>
        </p:spPr>
      </p:pic>
      <p:sp>
        <p:nvSpPr>
          <p:cNvPr id="17" name="Rectangle 16"/>
          <p:cNvSpPr/>
          <p:nvPr/>
        </p:nvSpPr>
        <p:spPr>
          <a:xfrm>
            <a:off x="6077313" y="2479731"/>
            <a:ext cx="211667" cy="217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8" name="TextBox 17"/>
          <p:cNvSpPr txBox="1"/>
          <p:nvPr/>
        </p:nvSpPr>
        <p:spPr>
          <a:xfrm>
            <a:off x="6286157" y="2403707"/>
            <a:ext cx="1185334" cy="369332"/>
          </a:xfrm>
          <a:prstGeom prst="rect">
            <a:avLst/>
          </a:prstGeom>
          <a:noFill/>
        </p:spPr>
        <p:txBody>
          <a:bodyPr wrap="square" rtlCol="0">
            <a:spAutoFit/>
          </a:bodyPr>
          <a:lstStyle/>
          <a:p>
            <a:r>
              <a:rPr lang="en-US" dirty="0" smtClean="0">
                <a:solidFill>
                  <a:schemeClr val="bg1"/>
                </a:solidFill>
              </a:rPr>
              <a:t>Moving</a:t>
            </a:r>
            <a:endParaRPr lang="en-US" dirty="0">
              <a:solidFill>
                <a:schemeClr val="bg1"/>
              </a:solidFill>
            </a:endParaRPr>
          </a:p>
        </p:txBody>
      </p:sp>
      <p:sp>
        <p:nvSpPr>
          <p:cNvPr id="19" name="Rectangle 18"/>
          <p:cNvSpPr/>
          <p:nvPr/>
        </p:nvSpPr>
        <p:spPr>
          <a:xfrm>
            <a:off x="7403612" y="2477537"/>
            <a:ext cx="211667" cy="217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20" name="TextBox 19"/>
          <p:cNvSpPr txBox="1"/>
          <p:nvPr/>
        </p:nvSpPr>
        <p:spPr>
          <a:xfrm>
            <a:off x="7612456" y="2401513"/>
            <a:ext cx="1185334" cy="369332"/>
          </a:xfrm>
          <a:prstGeom prst="rect">
            <a:avLst/>
          </a:prstGeom>
          <a:noFill/>
        </p:spPr>
        <p:txBody>
          <a:bodyPr wrap="square" rtlCol="0">
            <a:spAutoFit/>
          </a:bodyPr>
          <a:lstStyle/>
          <a:p>
            <a:r>
              <a:rPr lang="en-US" dirty="0" smtClean="0">
                <a:solidFill>
                  <a:schemeClr val="bg1"/>
                </a:solidFill>
              </a:rPr>
              <a:t>killing</a:t>
            </a:r>
            <a:endParaRPr lang="en-US" dirty="0">
              <a:solidFill>
                <a:schemeClr val="bg1"/>
              </a:solidFill>
            </a:endParaRPr>
          </a:p>
        </p:txBody>
      </p:sp>
      <p:sp>
        <p:nvSpPr>
          <p:cNvPr id="21" name="Content Placeholder 2"/>
          <p:cNvSpPr txBox="1"/>
          <p:nvPr/>
        </p:nvSpPr>
        <p:spPr>
          <a:xfrm>
            <a:off x="426643" y="4871130"/>
            <a:ext cx="4111491" cy="445937"/>
          </a:xfrm>
          <a:prstGeom prst="rect">
            <a:avLst/>
          </a:prstGeom>
          <a:solidFill>
            <a:srgbClr val="FFC000"/>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r>
              <a:rPr lang="en-US" dirty="0" smtClean="0"/>
              <a:t>Weapon Switching!</a:t>
            </a:r>
            <a:endParaRPr lang="en-US" dirty="0"/>
          </a:p>
        </p:txBody>
      </p:sp>
      <p:sp>
        <p:nvSpPr>
          <p:cNvPr id="24" name="Rectangle 23"/>
          <p:cNvSpPr/>
          <p:nvPr/>
        </p:nvSpPr>
        <p:spPr>
          <a:xfrm>
            <a:off x="9317078" y="2095044"/>
            <a:ext cx="211667" cy="217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25" name="TextBox 24"/>
          <p:cNvSpPr txBox="1"/>
          <p:nvPr/>
        </p:nvSpPr>
        <p:spPr>
          <a:xfrm>
            <a:off x="9525922" y="2019020"/>
            <a:ext cx="1185334" cy="369332"/>
          </a:xfrm>
          <a:prstGeom prst="rect">
            <a:avLst/>
          </a:prstGeom>
          <a:noFill/>
        </p:spPr>
        <p:txBody>
          <a:bodyPr wrap="square" rtlCol="0">
            <a:spAutoFit/>
          </a:bodyPr>
          <a:lstStyle/>
          <a:p>
            <a:r>
              <a:rPr lang="en-US" dirty="0" smtClean="0">
                <a:solidFill>
                  <a:schemeClr val="bg1"/>
                </a:solidFill>
              </a:rPr>
              <a:t>Enter</a:t>
            </a:r>
            <a:endParaRPr lang="en-US" dirty="0">
              <a:solidFill>
                <a:schemeClr val="bg1"/>
              </a:solidFill>
            </a:endParaRPr>
          </a:p>
        </p:txBody>
      </p:sp>
      <p:sp>
        <p:nvSpPr>
          <p:cNvPr id="9" name="Rectangle 8"/>
          <p:cNvSpPr/>
          <p:nvPr/>
        </p:nvSpPr>
        <p:spPr>
          <a:xfrm>
            <a:off x="5994400" y="790222"/>
            <a:ext cx="2282021" cy="6572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Transition after entering the door</a:t>
            </a:r>
            <a:endParaRPr lang="en-US" dirty="0">
              <a:solidFill>
                <a:schemeClr val="tx1"/>
              </a:solidFill>
            </a:endParaRPr>
          </a:p>
        </p:txBody>
      </p:sp>
      <p:cxnSp>
        <p:nvCxnSpPr>
          <p:cNvPr id="10" name="Elbow Connector 9"/>
          <p:cNvCxnSpPr>
            <a:stCxn id="9" idx="3"/>
          </p:cNvCxnSpPr>
          <p:nvPr/>
        </p:nvCxnSpPr>
        <p:spPr>
          <a:xfrm>
            <a:off x="8276421" y="1118851"/>
            <a:ext cx="521369" cy="716610"/>
          </a:xfrm>
          <a:prstGeom prst="bentConnector2">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58" y="2909912"/>
            <a:ext cx="12055642" cy="3652131"/>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949960" y="1714444"/>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LEVEL DESIGN</a:t>
            </a:r>
            <a:endParaRPr lang="en-US" sz="11000" dirty="0" smtClean="0"/>
          </a:p>
          <a:p>
            <a:pPr algn="ctr"/>
            <a:r>
              <a:rPr lang="en-US" sz="3600" dirty="0" smtClean="0">
                <a:solidFill>
                  <a:schemeClr val="tx1"/>
                </a:solidFill>
              </a:rPr>
              <a:t>NAN\ARNO</a:t>
            </a:r>
            <a:endParaRPr lang="en-US" sz="3600" dirty="0">
              <a:solidFill>
                <a:schemeClr val="tx1"/>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pic>
        <p:nvPicPr>
          <p:cNvPr id="3" name="Picture 2"/>
          <p:cNvPicPr>
            <a:picLocks noChangeAspect="1"/>
          </p:cNvPicPr>
          <p:nvPr/>
        </p:nvPicPr>
        <p:blipFill>
          <a:blip r:embed="rId2"/>
          <a:stretch>
            <a:fillRect/>
          </a:stretch>
        </p:blipFill>
        <p:spPr>
          <a:xfrm>
            <a:off x="1411705" y="509577"/>
            <a:ext cx="6384323" cy="5838845"/>
          </a:xfrm>
          <a:prstGeom prst="rect">
            <a:avLst/>
          </a:prstGeom>
        </p:spPr>
      </p:pic>
      <p:sp>
        <p:nvSpPr>
          <p:cNvPr id="7" name="TextBox 6"/>
          <p:cNvSpPr txBox="1"/>
          <p:nvPr/>
        </p:nvSpPr>
        <p:spPr>
          <a:xfrm>
            <a:off x="8775031" y="1819778"/>
            <a:ext cx="2277979"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Level target:</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Kill boss</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Kill 5 security</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Kill 2 worker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TextBox 2"/>
          <p:cNvSpPr txBox="1"/>
          <p:nvPr/>
        </p:nvSpPr>
        <p:spPr>
          <a:xfrm>
            <a:off x="552835" y="450619"/>
            <a:ext cx="5931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BEAT 1 ---Nan</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725690" y="2092236"/>
            <a:ext cx="6878057" cy="3493478"/>
          </a:xfrm>
          <a:prstGeom prst="rect">
            <a:avLst/>
          </a:prstGeom>
        </p:spPr>
      </p:pic>
      <p:sp>
        <p:nvSpPr>
          <p:cNvPr id="6" name="TextBox 5"/>
          <p:cNvSpPr txBox="1"/>
          <p:nvPr/>
        </p:nvSpPr>
        <p:spPr>
          <a:xfrm>
            <a:off x="7963260" y="3100311"/>
            <a:ext cx="339969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Overview:</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Player have to close the electric brake to close the detective door, go into the factory to kill people.</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7" name="TextBox 6"/>
          <p:cNvSpPr txBox="1"/>
          <p:nvPr/>
        </p:nvSpPr>
        <p:spPr>
          <a:xfrm>
            <a:off x="7236839" y="2775489"/>
            <a:ext cx="400929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Program:</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切</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换</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到武器二时，玩家靠近出现提示，具体</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范</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围为红色线框</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When switching to weapon 2, players will be prompted to approach, and the specific scope is the red wireframe.</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Tip</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E close the electric brake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p:cNvPicPr>
            <a:picLocks noChangeAspect="1"/>
          </p:cNvPicPr>
          <p:nvPr/>
        </p:nvPicPr>
        <p:blipFill>
          <a:blip r:embed="rId2"/>
          <a:stretch>
            <a:fillRect/>
          </a:stretch>
        </p:blipFill>
        <p:spPr>
          <a:xfrm>
            <a:off x="1325409" y="2085884"/>
            <a:ext cx="5360229" cy="3469443"/>
          </a:xfrm>
          <a:prstGeom prst="rect">
            <a:avLst/>
          </a:prstGeom>
        </p:spPr>
      </p:pic>
      <p:sp>
        <p:nvSpPr>
          <p:cNvPr id="9" name="TextBox 8"/>
          <p:cNvSpPr txBox="1"/>
          <p:nvPr/>
        </p:nvSpPr>
        <p:spPr>
          <a:xfrm>
            <a:off x="1325409" y="1359055"/>
            <a:ext cx="31904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电力开关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electric brake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299233" y="2543038"/>
            <a:ext cx="4345325"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Program:</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At the beginning, the door is closed and sends out the detection light. After the player closes the switch, the door opens and the detection light closes. After the player enters, the door closes and the detection light opens.</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Players will be prompted if he close the door, the specific scope is red wireframe.</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Tip </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You can’t go into!!!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2"/>
          <a:stretch>
            <a:fillRect/>
          </a:stretch>
        </p:blipFill>
        <p:spPr>
          <a:xfrm>
            <a:off x="1275724" y="1938215"/>
            <a:ext cx="3806107" cy="3235886"/>
          </a:xfrm>
          <a:prstGeom prst="rect">
            <a:avLst/>
          </a:prstGeom>
        </p:spPr>
      </p:pic>
      <p:sp>
        <p:nvSpPr>
          <p:cNvPr id="7" name="TextBox 6"/>
          <p:cNvSpPr txBox="1"/>
          <p:nvPr/>
        </p:nvSpPr>
        <p:spPr>
          <a:xfrm>
            <a:off x="1344246" y="976924"/>
            <a:ext cx="34075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C000"/>
                </a:solidFill>
                <a:effectLst/>
                <a:uLnTx/>
                <a:uFillTx/>
                <a:latin typeface="Calibri" panose="020F0502020204030204"/>
                <a:ea typeface="等线" panose="02010600030101010101" charset="-122"/>
                <a:cs typeface="+mn-cs"/>
              </a:rPr>
              <a:t>检测</a:t>
            </a:r>
            <a:r>
              <a:rPr kumimoji="0" lang="zh-CN" altLang="en-US" sz="1800" b="0" i="0" u="none" strike="noStrike" kern="1200" cap="none" spc="0" normalizeH="0" baseline="0" noProof="0" dirty="0" smtClean="0">
                <a:ln>
                  <a:noFill/>
                </a:ln>
                <a:solidFill>
                  <a:srgbClr val="FFC000"/>
                </a:solidFill>
                <a:effectLst/>
                <a:uLnTx/>
                <a:uFillTx/>
                <a:latin typeface="Calibri" panose="020F0502020204030204"/>
                <a:ea typeface="等线" panose="02010600030101010101" charset="-122"/>
                <a:cs typeface="+mn-cs"/>
              </a:rPr>
              <a:t>门 </a:t>
            </a:r>
            <a:r>
              <a:rPr kumimoji="0" lang="en-US" altLang="zh-CN" sz="1800" b="0" i="0" u="none" strike="noStrike" kern="1200" cap="none" spc="0" normalizeH="0" baseline="0" noProof="0" dirty="0" smtClean="0">
                <a:ln>
                  <a:noFill/>
                </a:ln>
                <a:solidFill>
                  <a:srgbClr val="FFC000"/>
                </a:solidFill>
                <a:effectLst/>
                <a:uLnTx/>
                <a:uFillTx/>
                <a:latin typeface="Calibri" panose="020F0502020204030204"/>
                <a:ea typeface="等线" panose="02010600030101010101" charset="-122"/>
                <a:cs typeface="+mn-cs"/>
              </a:rPr>
              <a:t>Detective door</a:t>
            </a:r>
            <a:endPar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8" name="TextBox 7"/>
          <p:cNvSpPr txBox="1"/>
          <p:nvPr/>
        </p:nvSpPr>
        <p:spPr>
          <a:xfrm>
            <a:off x="6346738" y="1528194"/>
            <a:ext cx="37927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rgbClr val="FFC000"/>
                </a:solidFill>
                <a:effectLst/>
                <a:uLnTx/>
                <a:uFillTx/>
                <a:latin typeface="Calibri" panose="020F0502020204030204"/>
                <a:ea typeface="等线" panose="02010600030101010101" charset="-122"/>
                <a:cs typeface="+mn-cs"/>
              </a:rPr>
              <a:t>Art:</a:t>
            </a:r>
            <a:endParaRPr kumimoji="0" lang="en-US" altLang="zh-CN" sz="1800" b="0" i="0" u="none" strike="noStrike" kern="1200" cap="none" spc="0" normalizeH="0" baseline="0" noProof="0" dirty="0" smtClean="0">
              <a:ln>
                <a:noFill/>
              </a:ln>
              <a:solidFill>
                <a:srgbClr val="FFC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Door opening and closing animation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937846" y="859692"/>
            <a:ext cx="5931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BEAT 2 ---Nan</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p:cNvSpPr txBox="1"/>
          <p:nvPr/>
        </p:nvSpPr>
        <p:spPr>
          <a:xfrm>
            <a:off x="8390021" y="3198630"/>
            <a:ext cx="314425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Overview:</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Player can use weapon2 to make trap or use weapon1 to kill target(without being seen).</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p:cNvPicPr>
            <a:picLocks noChangeAspect="1"/>
          </p:cNvPicPr>
          <p:nvPr/>
        </p:nvPicPr>
        <p:blipFill>
          <a:blip r:embed="rId2"/>
          <a:stretch>
            <a:fillRect/>
          </a:stretch>
        </p:blipFill>
        <p:spPr>
          <a:xfrm>
            <a:off x="937846" y="1756611"/>
            <a:ext cx="6812264" cy="41076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b="1" dirty="0">
                <a:latin typeface="+mn-lt"/>
                <a:ea typeface="+mn-ea"/>
                <a:cs typeface="+mn-cs"/>
              </a:rPr>
              <a:t>T</a:t>
            </a:r>
            <a:r>
              <a:rPr lang="en-US" altLang="zh-CN" sz="2400" b="1" dirty="0">
                <a:latin typeface="+mn-lt"/>
                <a:ea typeface="+mn-ea"/>
                <a:cs typeface="+mn-cs"/>
              </a:rPr>
              <a:t>arget Audience</a:t>
            </a:r>
            <a:endParaRPr lang="en-US" sz="2400" b="1" dirty="0">
              <a:latin typeface="+mn-lt"/>
              <a:ea typeface="+mn-ea"/>
              <a:cs typeface="+mn-cs"/>
            </a:endParaRPr>
          </a:p>
        </p:txBody>
      </p:sp>
      <p:grpSp>
        <p:nvGrpSpPr>
          <p:cNvPr id="10" name="Group 9"/>
          <p:cNvGrpSpPr/>
          <p:nvPr/>
        </p:nvGrpSpPr>
        <p:grpSpPr>
          <a:xfrm>
            <a:off x="6329266" y="1690688"/>
            <a:ext cx="4273420" cy="4273420"/>
            <a:chOff x="6357257" y="1399591"/>
            <a:chExt cx="4273420" cy="4273420"/>
          </a:xfrm>
        </p:grpSpPr>
        <p:sp>
          <p:nvSpPr>
            <p:cNvPr id="4" name="Oval 3"/>
            <p:cNvSpPr/>
            <p:nvPr/>
          </p:nvSpPr>
          <p:spPr>
            <a:xfrm>
              <a:off x="6357257" y="1399591"/>
              <a:ext cx="4273420" cy="4273420"/>
            </a:xfrm>
            <a:prstGeom prst="ellipse">
              <a:avLst/>
            </a:prstGeom>
            <a:gradFill flip="none" rotWithShape="1">
              <a:gsLst>
                <a:gs pos="25000">
                  <a:srgbClr val="DDA3AC"/>
                </a:gs>
                <a:gs pos="53000">
                  <a:schemeClr val="bg1">
                    <a:lumMod val="85000"/>
                  </a:schemeClr>
                </a:gs>
                <a:gs pos="80000">
                  <a:schemeClr val="bg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Arrow Connector 5"/>
            <p:cNvCxnSpPr>
              <a:stCxn id="4" idx="2"/>
              <a:endCxn id="4" idx="6"/>
            </p:cNvCxnSpPr>
            <p:nvPr/>
          </p:nvCxnSpPr>
          <p:spPr>
            <a:xfrm>
              <a:off x="6357257" y="3536301"/>
              <a:ext cx="4273420" cy="0"/>
            </a:xfrm>
            <a:prstGeom prst="straightConnector1">
              <a:avLst/>
            </a:prstGeom>
            <a:ln w="38100">
              <a:solidFill>
                <a:srgbClr val="B5504C"/>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a:stCxn id="4" idx="0"/>
              <a:endCxn id="4" idx="4"/>
            </p:cNvCxnSpPr>
            <p:nvPr/>
          </p:nvCxnSpPr>
          <p:spPr>
            <a:xfrm>
              <a:off x="8493967" y="1399591"/>
              <a:ext cx="0" cy="4273420"/>
            </a:xfrm>
            <a:prstGeom prst="straightConnector1">
              <a:avLst/>
            </a:prstGeom>
            <a:ln w="38100">
              <a:solidFill>
                <a:srgbClr val="B5504C"/>
              </a:solidFill>
              <a:headEnd type="triangle"/>
              <a:tailEnd type="triangle"/>
            </a:ln>
          </p:spPr>
          <p:style>
            <a:lnRef idx="3">
              <a:schemeClr val="accent2"/>
            </a:lnRef>
            <a:fillRef idx="0">
              <a:schemeClr val="accent2"/>
            </a:fillRef>
            <a:effectRef idx="2">
              <a:schemeClr val="accent2"/>
            </a:effectRef>
            <a:fontRef idx="minor">
              <a:schemeClr val="tx1"/>
            </a:fontRef>
          </p:style>
        </p:cxnSp>
      </p:grpSp>
      <p:sp>
        <p:nvSpPr>
          <p:cNvPr id="11" name="TextBox 10"/>
          <p:cNvSpPr txBox="1"/>
          <p:nvPr/>
        </p:nvSpPr>
        <p:spPr>
          <a:xfrm>
            <a:off x="8537507" y="1786139"/>
            <a:ext cx="10735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task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p:cNvSpPr txBox="1"/>
          <p:nvPr/>
        </p:nvSpPr>
        <p:spPr>
          <a:xfrm>
            <a:off x="9372595" y="3481034"/>
            <a:ext cx="1265856"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g</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oal-</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orientation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p:cNvSpPr txBox="1"/>
          <p:nvPr/>
        </p:nvSpPr>
        <p:spPr>
          <a:xfrm>
            <a:off x="6585076" y="3476956"/>
            <a:ext cx="12658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p</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rocess-</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orientation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p:cNvSpPr txBox="1"/>
          <p:nvPr/>
        </p:nvSpPr>
        <p:spPr>
          <a:xfrm>
            <a:off x="7545907" y="1786139"/>
            <a:ext cx="9200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conflict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p:cNvSpPr txBox="1"/>
          <p:nvPr/>
        </p:nvSpPr>
        <p:spPr>
          <a:xfrm>
            <a:off x="6821727" y="5263224"/>
            <a:ext cx="34315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s</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ubjective experiences</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motional states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p:cNvSpPr/>
          <p:nvPr/>
        </p:nvSpPr>
        <p:spPr>
          <a:xfrm>
            <a:off x="8779878" y="2557760"/>
            <a:ext cx="270036" cy="270036"/>
          </a:xfrm>
          <a:prstGeom prst="ellipse">
            <a:avLst/>
          </a:prstGeom>
          <a:solidFill>
            <a:schemeClr val="accent1">
              <a:lumMod val="60000"/>
              <a:lumOff val="4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7974111" y="1206056"/>
            <a:ext cx="1043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Thinking</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p:cNvSpPr txBox="1"/>
          <p:nvPr/>
        </p:nvSpPr>
        <p:spPr>
          <a:xfrm>
            <a:off x="7974111" y="6010203"/>
            <a:ext cx="1043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Feeling</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p:cNvSpPr txBox="1"/>
          <p:nvPr/>
        </p:nvSpPr>
        <p:spPr>
          <a:xfrm>
            <a:off x="5059788" y="3615455"/>
            <a:ext cx="13213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Perceiving</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p:cNvSpPr txBox="1"/>
          <p:nvPr/>
        </p:nvSpPr>
        <p:spPr>
          <a:xfrm>
            <a:off x="10695743" y="3642732"/>
            <a:ext cx="1043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Judging</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22"/>
          <p:cNvPicPr>
            <a:picLocks noChangeAspect="1"/>
          </p:cNvPicPr>
          <p:nvPr/>
        </p:nvPicPr>
        <p:blipFill>
          <a:blip r:embed="rId1">
            <a:extLst>
              <a:ext uri="{BEBA8EAE-BF5A-486C-A8C5-ECC9F3942E4B}">
                <a14:imgProps xmlns:a14="http://schemas.microsoft.com/office/drawing/2010/main">
                  <a14:imgLayer r:embed="rId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79271" y="1545718"/>
            <a:ext cx="4103788" cy="4139473"/>
          </a:xfrm>
          <a:prstGeom prst="rect">
            <a:avLst/>
          </a:prstGeom>
        </p:spPr>
      </p:pic>
      <p:sp>
        <p:nvSpPr>
          <p:cNvPr id="24" name="Oval 23"/>
          <p:cNvSpPr/>
          <p:nvPr/>
        </p:nvSpPr>
        <p:spPr>
          <a:xfrm>
            <a:off x="3051108" y="2692778"/>
            <a:ext cx="261259" cy="261259"/>
          </a:xfrm>
          <a:prstGeom prst="ellipse">
            <a:avLst/>
          </a:prstGeom>
          <a:ln w="38100">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p:cNvSpPr txBox="1"/>
          <p:nvPr/>
        </p:nvSpPr>
        <p:spPr>
          <a:xfrm>
            <a:off x="219619" y="5685191"/>
            <a:ext cx="52230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onqueror-Hardcore</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a:t>
            </a: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D</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mn-cs"/>
              </a:rPr>
              <a:t>esire to see and complete everything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Subtitle 2"/>
          <p:cNvSpPr>
            <a:spLocks noGrp="1"/>
          </p:cNvSpPr>
          <p:nvPr>
            <p:ph type="subTitle" idx="1"/>
          </p:nvPr>
        </p:nvSpPr>
        <p:spPr>
          <a:xfrm>
            <a:off x="-2563653" y="646045"/>
            <a:ext cx="9144000" cy="1655762"/>
          </a:xfrm>
        </p:spPr>
        <p:txBody>
          <a:bodyPr/>
          <a:lstStyle/>
          <a:p>
            <a:r>
              <a:rPr lang="en-US" dirty="0" smtClean="0"/>
              <a:t>H</a:t>
            </a:r>
            <a:r>
              <a:rPr lang="en-US" altLang="zh-CN" dirty="0" smtClean="0"/>
              <a:t>ide Box</a:t>
            </a:r>
            <a:endParaRPr lang="en-US" dirty="0"/>
          </a:p>
        </p:txBody>
      </p:sp>
      <p:sp>
        <p:nvSpPr>
          <p:cNvPr id="5" name="TextBox 4"/>
          <p:cNvSpPr txBox="1"/>
          <p:nvPr/>
        </p:nvSpPr>
        <p:spPr>
          <a:xfrm>
            <a:off x="6580347" y="2683156"/>
            <a:ext cx="400929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Program:</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Players will be prompted when they are close. Players can hide themselves(no time limit, but player has to kill people in certain time). Patrol NPC will not find out player.</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Tips</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E Hide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2"/>
          <a:stretch>
            <a:fillRect/>
          </a:stretch>
        </p:blipFill>
        <p:spPr>
          <a:xfrm>
            <a:off x="1426809" y="1629880"/>
            <a:ext cx="4133333" cy="420952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pic>
        <p:nvPicPr>
          <p:cNvPr id="2" name="Picture 1"/>
          <p:cNvPicPr>
            <a:picLocks noChangeAspect="1"/>
          </p:cNvPicPr>
          <p:nvPr/>
        </p:nvPicPr>
        <p:blipFill>
          <a:blip r:embed="rId2"/>
          <a:stretch>
            <a:fillRect/>
          </a:stretch>
        </p:blipFill>
        <p:spPr>
          <a:xfrm>
            <a:off x="1304163" y="1989220"/>
            <a:ext cx="5148888" cy="3625516"/>
          </a:xfrm>
          <a:prstGeom prst="rect">
            <a:avLst/>
          </a:prstGeom>
        </p:spPr>
      </p:pic>
      <p:sp>
        <p:nvSpPr>
          <p:cNvPr id="5" name="TextBox 4"/>
          <p:cNvSpPr txBox="1"/>
          <p:nvPr/>
        </p:nvSpPr>
        <p:spPr>
          <a:xfrm>
            <a:off x="6970294" y="2581505"/>
            <a:ext cx="39624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Program:</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Player use weapon2 then lift bolt driver to destroy the electric machine.</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If NPC come into range of the trigger, he will die.</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srgbClr val="FFC000"/>
                </a:solidFill>
                <a:effectLst/>
                <a:uLnTx/>
                <a:uFillTx/>
                <a:latin typeface="Calibri" panose="020F0502020204030204"/>
                <a:ea typeface="+mn-ea"/>
                <a:cs typeface="+mn-cs"/>
              </a:rPr>
              <a:t>Art:</a:t>
            </a:r>
            <a:endParaRPr kumimoji="0" lang="en-US" sz="1800" b="0" i="0" u="none" strike="noStrike" kern="1200" cap="none" spc="0" normalizeH="0" baseline="0" noProof="0" dirty="0" smtClean="0">
              <a:ln>
                <a:noFill/>
              </a:ln>
              <a:solidFill>
                <a:srgbClr val="FFC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NPC Electrocuted animation.</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7664621" y="1929388"/>
            <a:ext cx="378593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Program:</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玩家靠近货架车会出现</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Hide</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提示，玩家一旦躲进去，旁边这个</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NPC</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就会停下来原来的路线，返回把这辆车推到目标点</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Once the player gets close to the shelf car, a “hide” prompt will appear. Once the player hides in, the NPC next to him will stop the original route and return to push the car to the target point</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美术：</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NPC</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推车动画</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Art: NPC push cart animation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2"/>
          <a:stretch>
            <a:fillRect/>
          </a:stretch>
        </p:blipFill>
        <p:spPr>
          <a:xfrm>
            <a:off x="480554" y="2101517"/>
            <a:ext cx="6938919" cy="317223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937846" y="683229"/>
            <a:ext cx="5931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BEAT 3 ---Nan</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2"/>
          <a:stretch>
            <a:fillRect/>
          </a:stretch>
        </p:blipFill>
        <p:spPr>
          <a:xfrm>
            <a:off x="1077692" y="1277290"/>
            <a:ext cx="5652184" cy="5110688"/>
          </a:xfrm>
          <a:prstGeom prst="rect">
            <a:avLst/>
          </a:prstGeom>
        </p:spPr>
      </p:pic>
      <p:sp>
        <p:nvSpPr>
          <p:cNvPr id="6" name="TextBox 5"/>
          <p:cNvSpPr txBox="1"/>
          <p:nvPr/>
        </p:nvSpPr>
        <p:spPr>
          <a:xfrm>
            <a:off x="7531768" y="2719137"/>
            <a:ext cx="331269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Overview:</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Security is an important target, players need to be careful not to be found here to use traps or find the right time to assassinate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758241" y="2480585"/>
            <a:ext cx="3785937"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Program:</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玩家靠近桌子在靠近白线框就会出现提示：</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Hide</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Players close to the table, close to the white wire frame will be prompted: hide</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美术：</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玩</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偶躲在桌子下的动画</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Art: animation of doll hiding under the table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2"/>
          <a:stretch>
            <a:fillRect/>
          </a:stretch>
        </p:blipFill>
        <p:spPr>
          <a:xfrm>
            <a:off x="1713689" y="2673091"/>
            <a:ext cx="3677603" cy="2065814"/>
          </a:xfrm>
          <a:prstGeom prst="rect">
            <a:avLst/>
          </a:prstGeom>
        </p:spPr>
      </p:pic>
      <p:sp>
        <p:nvSpPr>
          <p:cNvPr id="3" name="TextBox 2"/>
          <p:cNvSpPr txBox="1"/>
          <p:nvPr/>
        </p:nvSpPr>
        <p:spPr>
          <a:xfrm>
            <a:off x="1540042" y="921162"/>
            <a:ext cx="33126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smtClean="0">
                <a:ln>
                  <a:noFill/>
                </a:ln>
                <a:solidFill>
                  <a:prstClr val="black"/>
                </a:solidFill>
                <a:effectLst/>
                <a:uLnTx/>
                <a:uFillTx/>
                <a:latin typeface="Calibri" panose="020F0502020204030204"/>
                <a:ea typeface="+mn-ea"/>
                <a:cs typeface="+mn-cs"/>
              </a:rPr>
              <a:t>Hide Table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374859" y="2755232"/>
            <a:ext cx="4109576"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Program:</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Players close can trigger electric shock trap, security close will be electrocuted to death(range is white line).</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Art:</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Security Electrocuted animation.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2"/>
          <a:stretch>
            <a:fillRect/>
          </a:stretch>
        </p:blipFill>
        <p:spPr>
          <a:xfrm>
            <a:off x="2011445" y="2158378"/>
            <a:ext cx="2666667" cy="30952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331631" y="2755232"/>
            <a:ext cx="4109576"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Program:</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玩家用武器二举起老鼠夹可以放在任何位置，触碰到老鼠夹的</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NPC</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会死</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The player can put the mousetrap in any position with weapon 2. The NPC who touches the mousetrap will die </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p:txBody>
      </p:sp>
      <p:pic>
        <p:nvPicPr>
          <p:cNvPr id="2" name="Picture 1"/>
          <p:cNvPicPr>
            <a:picLocks noChangeAspect="1"/>
          </p:cNvPicPr>
          <p:nvPr/>
        </p:nvPicPr>
        <p:blipFill>
          <a:blip r:embed="rId2"/>
          <a:stretch>
            <a:fillRect/>
          </a:stretch>
        </p:blipFill>
        <p:spPr>
          <a:xfrm>
            <a:off x="2258323" y="2755232"/>
            <a:ext cx="2333333" cy="1847619"/>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6" name="TextBox 5"/>
          <p:cNvSpPr txBox="1"/>
          <p:nvPr/>
        </p:nvSpPr>
        <p:spPr>
          <a:xfrm>
            <a:off x="881699" y="570934"/>
            <a:ext cx="5931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BEAT 4 ---Nan</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p:cNvPicPr>
            <a:picLocks noChangeAspect="1"/>
          </p:cNvPicPr>
          <p:nvPr/>
        </p:nvPicPr>
        <p:blipFill>
          <a:blip r:embed="rId2"/>
          <a:stretch>
            <a:fillRect/>
          </a:stretch>
        </p:blipFill>
        <p:spPr>
          <a:xfrm>
            <a:off x="881699" y="1710452"/>
            <a:ext cx="7981564" cy="4476591"/>
          </a:xfrm>
          <a:prstGeom prst="rect">
            <a:avLst/>
          </a:prstGeom>
        </p:spPr>
      </p:pic>
      <p:sp>
        <p:nvSpPr>
          <p:cNvPr id="9" name="TextBox 8"/>
          <p:cNvSpPr txBox="1"/>
          <p:nvPr/>
        </p:nvSpPr>
        <p:spPr>
          <a:xfrm>
            <a:off x="9328484" y="2902141"/>
            <a:ext cx="225391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Overview:</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The boss is the most important person here. Players must sneak into this room to assassinate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684557" y="2594811"/>
            <a:ext cx="410957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Program:</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Players use weapon 2 to remove the well cover and transfer it to another location. Now the specific location has not been determined</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p:txBody>
      </p:sp>
      <p:pic>
        <p:nvPicPr>
          <p:cNvPr id="3" name="Picture 2"/>
          <p:cNvPicPr>
            <a:picLocks noChangeAspect="1"/>
          </p:cNvPicPr>
          <p:nvPr/>
        </p:nvPicPr>
        <p:blipFill>
          <a:blip r:embed="rId2"/>
          <a:stretch>
            <a:fillRect/>
          </a:stretch>
        </p:blipFill>
        <p:spPr>
          <a:xfrm>
            <a:off x="376647" y="2173425"/>
            <a:ext cx="2487680" cy="2511149"/>
          </a:xfrm>
          <a:prstGeom prst="rect">
            <a:avLst/>
          </a:prstGeom>
        </p:spPr>
      </p:pic>
      <p:pic>
        <p:nvPicPr>
          <p:cNvPr id="6" name="Picture 5"/>
          <p:cNvPicPr>
            <a:picLocks noChangeAspect="1"/>
          </p:cNvPicPr>
          <p:nvPr/>
        </p:nvPicPr>
        <p:blipFill>
          <a:blip r:embed="rId3"/>
          <a:stretch>
            <a:fillRect/>
          </a:stretch>
        </p:blipFill>
        <p:spPr>
          <a:xfrm>
            <a:off x="3243892" y="1220329"/>
            <a:ext cx="2695528" cy="477026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465307" y="2396681"/>
            <a:ext cx="4109576"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Program:</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Players can be prompted when they switch to the second skill</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Tip:</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E Push down the box</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p:txBody>
      </p:sp>
      <p:pic>
        <p:nvPicPr>
          <p:cNvPr id="3" name="Picture 2"/>
          <p:cNvPicPr>
            <a:picLocks noChangeAspect="1"/>
          </p:cNvPicPr>
          <p:nvPr/>
        </p:nvPicPr>
        <p:blipFill>
          <a:blip r:embed="rId2"/>
          <a:stretch>
            <a:fillRect/>
          </a:stretch>
        </p:blipFill>
        <p:spPr>
          <a:xfrm>
            <a:off x="763750" y="618404"/>
            <a:ext cx="3942857" cy="2257143"/>
          </a:xfrm>
          <a:prstGeom prst="rect">
            <a:avLst/>
          </a:prstGeom>
        </p:spPr>
      </p:pic>
      <p:pic>
        <p:nvPicPr>
          <p:cNvPr id="6" name="Picture 5"/>
          <p:cNvPicPr>
            <a:picLocks noChangeAspect="1"/>
          </p:cNvPicPr>
          <p:nvPr/>
        </p:nvPicPr>
        <p:blipFill>
          <a:blip r:embed="rId3"/>
          <a:stretch>
            <a:fillRect/>
          </a:stretch>
        </p:blipFill>
        <p:spPr>
          <a:xfrm>
            <a:off x="763750" y="3237078"/>
            <a:ext cx="4314748" cy="27664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1085427" y="1759599"/>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a:t>Narrative</a:t>
            </a:r>
            <a:endParaRPr lang="en-US" sz="110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524136" y="1969168"/>
            <a:ext cx="4109576"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Program:</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Use weapon 2 to lift the poison tank close to the water dispenser and you will be prompted: poison </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After that, the NPC will die when it touches the water dispenser</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The trigger of water dispenser is white wire frame</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p:txBody>
      </p:sp>
      <p:pic>
        <p:nvPicPr>
          <p:cNvPr id="3" name="Picture 2"/>
          <p:cNvPicPr>
            <a:picLocks noChangeAspect="1"/>
          </p:cNvPicPr>
          <p:nvPr/>
        </p:nvPicPr>
        <p:blipFill>
          <a:blip r:embed="rId2"/>
          <a:stretch>
            <a:fillRect/>
          </a:stretch>
        </p:blipFill>
        <p:spPr>
          <a:xfrm>
            <a:off x="765895" y="1745164"/>
            <a:ext cx="4479874" cy="350321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6" name="TextBox 5"/>
          <p:cNvSpPr txBox="1"/>
          <p:nvPr/>
        </p:nvSpPr>
        <p:spPr>
          <a:xfrm>
            <a:off x="881699" y="570934"/>
            <a:ext cx="5931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BEAT 5 </a:t>
            </a:r>
            <a:r>
              <a:rPr kumimoji="0" lang="en-US" altLang="zh-CN" sz="2400" b="1"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---Arno</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2"/>
          <a:stretch>
            <a:fillRect/>
          </a:stretch>
        </p:blipFill>
        <p:spPr>
          <a:xfrm>
            <a:off x="787685" y="1130969"/>
            <a:ext cx="10860815" cy="513634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GDSTUD~1/AppData/Local/Temp/kaimatting_20210106112909/output_20210106112916..pngoutput_20210106112916."/>
          <p:cNvPicPr>
            <a:picLocks noChangeAspect="1"/>
          </p:cNvPicPr>
          <p:nvPr/>
        </p:nvPicPr>
        <p:blipFill>
          <a:blip r:embed="rId1"/>
          <a:stretch>
            <a:fillRect/>
          </a:stretch>
        </p:blipFill>
        <p:spPr>
          <a:xfrm>
            <a:off x="1500505" y="1046480"/>
            <a:ext cx="2132330" cy="1579245"/>
          </a:xfrm>
          <a:prstGeom prst="rect">
            <a:avLst/>
          </a:prstGeom>
        </p:spPr>
      </p:pic>
      <p:sp>
        <p:nvSpPr>
          <p:cNvPr id="7" name="文本框 6"/>
          <p:cNvSpPr txBox="1"/>
          <p:nvPr/>
        </p:nvSpPr>
        <p:spPr>
          <a:xfrm>
            <a:off x="6503035" y="1351280"/>
            <a:ext cx="309943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Machines: </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Press E to delay an explosion for 5 seconds</a:t>
            </a:r>
            <a:endPar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pic>
        <p:nvPicPr>
          <p:cNvPr id="8" name="图片 7" descr="WeChat Screenshot_20210106114441"/>
          <p:cNvPicPr>
            <a:picLocks noChangeAspect="1"/>
          </p:cNvPicPr>
          <p:nvPr/>
        </p:nvPicPr>
        <p:blipFill>
          <a:blip r:embed="rId2"/>
          <a:stretch>
            <a:fillRect/>
          </a:stretch>
        </p:blipFill>
        <p:spPr>
          <a:xfrm>
            <a:off x="1081405" y="3237865"/>
            <a:ext cx="3702685" cy="2752725"/>
          </a:xfrm>
          <a:prstGeom prst="rect">
            <a:avLst/>
          </a:prstGeom>
        </p:spPr>
      </p:pic>
      <p:sp>
        <p:nvSpPr>
          <p:cNvPr id="9" name="文本框 8"/>
          <p:cNvSpPr txBox="1"/>
          <p:nvPr/>
        </p:nvSpPr>
        <p:spPr>
          <a:xfrm>
            <a:off x="6503035" y="2364740"/>
            <a:ext cx="3667760"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爆炸范围为黑框以内</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玩家布置好机关后，机器右上角会显示倒计时</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5.4.3.2.1....</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然后爆炸</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伴有火花特效</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机器被成废铁，黑框内的人死亡</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0" name="文本框 9"/>
          <p:cNvSpPr txBox="1"/>
          <p:nvPr/>
        </p:nvSpPr>
        <p:spPr>
          <a:xfrm>
            <a:off x="6503035" y="1996440"/>
            <a:ext cx="5568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贴近机器时弹出提示</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 Press E to set up a explosion</a:t>
            </a:r>
            <a:endPar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GDSTUD~1/AppData/Local/Temp/kaimatting_20210106112900/output_20210106112903..pngoutput_20210106112903."/>
          <p:cNvPicPr>
            <a:picLocks noChangeAspect="1"/>
          </p:cNvPicPr>
          <p:nvPr/>
        </p:nvPicPr>
        <p:blipFill>
          <a:blip r:embed="rId1"/>
          <a:stretch>
            <a:fillRect/>
          </a:stretch>
        </p:blipFill>
        <p:spPr>
          <a:xfrm>
            <a:off x="816610" y="2430780"/>
            <a:ext cx="1566545" cy="1996440"/>
          </a:xfrm>
          <a:prstGeom prst="rect">
            <a:avLst/>
          </a:prstGeom>
        </p:spPr>
      </p:pic>
      <p:sp>
        <p:nvSpPr>
          <p:cNvPr id="3" name="文本框 2"/>
          <p:cNvSpPr txBox="1"/>
          <p:nvPr/>
        </p:nvSpPr>
        <p:spPr>
          <a:xfrm>
            <a:off x="5796915" y="2691130"/>
            <a:ext cx="5540375"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When be broken, the NPC in the circle will die</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also  the </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player will have 5 seconds to click the Button#1</a:t>
            </a:r>
            <a:endPar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4" name="文本框 3"/>
          <p:cNvSpPr txBox="1"/>
          <p:nvPr/>
        </p:nvSpPr>
        <p:spPr>
          <a:xfrm>
            <a:off x="5796915" y="1252220"/>
            <a:ext cx="575691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The electric box: </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Press E to broke the electric box</a:t>
            </a:r>
            <a:endPar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 name="文本框 4"/>
          <p:cNvSpPr txBox="1"/>
          <p:nvPr/>
        </p:nvSpPr>
        <p:spPr>
          <a:xfrm>
            <a:off x="5796915" y="4502785"/>
            <a:ext cx="487426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损坏后会有冒电火花的特效，</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UI</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左上角会有倒计时，数字倒计时或者秒表展示皆可</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同时会吸引圆圈内的保安来检查电箱，当保安触碰损坏的电箱时，保安会被电死</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pic>
        <p:nvPicPr>
          <p:cNvPr id="7" name="图片 6" descr="WeChat Screenshot_20210106114254"/>
          <p:cNvPicPr>
            <a:picLocks noChangeAspect="1"/>
          </p:cNvPicPr>
          <p:nvPr/>
        </p:nvPicPr>
        <p:blipFill>
          <a:blip r:embed="rId2"/>
          <a:stretch>
            <a:fillRect/>
          </a:stretch>
        </p:blipFill>
        <p:spPr>
          <a:xfrm>
            <a:off x="2937510" y="1252220"/>
            <a:ext cx="2305050" cy="4352925"/>
          </a:xfrm>
          <a:prstGeom prst="rect">
            <a:avLst/>
          </a:prstGeom>
        </p:spPr>
      </p:pic>
    </p:spTree>
    <p:custDataLst>
      <p:tags r:id="rId3"/>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GDSTUD~1/AppData/Local/Temp/kaimatting_20210106113733/output_20210106113737..pngoutput_20210106113737."/>
          <p:cNvPicPr>
            <a:picLocks noChangeAspect="1"/>
          </p:cNvPicPr>
          <p:nvPr/>
        </p:nvPicPr>
        <p:blipFill>
          <a:blip r:embed="rId1"/>
          <a:stretch>
            <a:fillRect/>
          </a:stretch>
        </p:blipFill>
        <p:spPr>
          <a:xfrm>
            <a:off x="1637665" y="254000"/>
            <a:ext cx="1766570" cy="1457325"/>
          </a:xfrm>
          <a:prstGeom prst="rect">
            <a:avLst/>
          </a:prstGeom>
        </p:spPr>
      </p:pic>
      <p:sp>
        <p:nvSpPr>
          <p:cNvPr id="4" name="文本框 3"/>
          <p:cNvSpPr txBox="1"/>
          <p:nvPr/>
        </p:nvSpPr>
        <p:spPr>
          <a:xfrm>
            <a:off x="5767070" y="254000"/>
            <a:ext cx="3599815"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Button#1:</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 Press E to click the button,so that the Door#1 can be </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opened.</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pic>
        <p:nvPicPr>
          <p:cNvPr id="5" name="图片 4" descr="WeChat Screenshot_20210106113901"/>
          <p:cNvPicPr>
            <a:picLocks noChangeAspect="1"/>
          </p:cNvPicPr>
          <p:nvPr/>
        </p:nvPicPr>
        <p:blipFill>
          <a:blip r:embed="rId2"/>
          <a:stretch>
            <a:fillRect/>
          </a:stretch>
        </p:blipFill>
        <p:spPr>
          <a:xfrm>
            <a:off x="1466850" y="1951990"/>
            <a:ext cx="2324100" cy="4438650"/>
          </a:xfrm>
          <a:prstGeom prst="rect">
            <a:avLst/>
          </a:prstGeom>
        </p:spPr>
      </p:pic>
      <p:sp>
        <p:nvSpPr>
          <p:cNvPr id="6" name="文本框 5"/>
          <p:cNvSpPr txBox="1"/>
          <p:nvPr/>
        </p:nvSpPr>
        <p:spPr>
          <a:xfrm>
            <a:off x="5767070" y="1176020"/>
            <a:ext cx="394271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Door#1: Closed, only if the Button#1 is clicked, the door will open.</a:t>
            </a:r>
            <a:endPar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 name="文本框 6"/>
          <p:cNvSpPr txBox="1"/>
          <p:nvPr/>
        </p:nvSpPr>
        <p:spPr>
          <a:xfrm>
            <a:off x="5767070" y="3667125"/>
            <a:ext cx="423735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靠近提示：需要先去启动按钮</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#1</a:t>
            </a:r>
            <a:endPar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 name="文本框 7"/>
          <p:cNvSpPr txBox="1"/>
          <p:nvPr/>
        </p:nvSpPr>
        <p:spPr>
          <a:xfrm>
            <a:off x="5767070" y="3298825"/>
            <a:ext cx="38550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按了之后，</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Door#1</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会保持打开状态</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 name="文本框 8"/>
          <p:cNvSpPr txBox="1"/>
          <p:nvPr/>
        </p:nvSpPr>
        <p:spPr>
          <a:xfrm>
            <a:off x="5767070" y="4035425"/>
            <a:ext cx="461010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当玩家按了</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Button#1</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后，门会朝上移动打开，玩家将能够直接通过进入办公室</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0" name="文本框 9"/>
          <p:cNvSpPr txBox="1"/>
          <p:nvPr/>
        </p:nvSpPr>
        <p:spPr>
          <a:xfrm>
            <a:off x="5767070" y="1822450"/>
            <a:ext cx="3855085"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靠近</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Button#1</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时，</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如果玩家尚未设置电箱机关，系统显示：首先设置电箱机关</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如果玩家设置了电箱机关，系统显示：按</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E</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键打开</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Door#1</a:t>
            </a:r>
            <a:endPar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custDataLst>
      <p:tags r:id="rId3"/>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eChat Screenshot_20210106200720"/>
          <p:cNvPicPr>
            <a:picLocks noChangeAspect="1"/>
          </p:cNvPicPr>
          <p:nvPr/>
        </p:nvPicPr>
        <p:blipFill>
          <a:blip r:embed="rId1"/>
          <a:stretch>
            <a:fillRect/>
          </a:stretch>
        </p:blipFill>
        <p:spPr>
          <a:xfrm>
            <a:off x="748030" y="1952625"/>
            <a:ext cx="5781675" cy="2952750"/>
          </a:xfrm>
          <a:prstGeom prst="rect">
            <a:avLst/>
          </a:prstGeom>
        </p:spPr>
      </p:pic>
      <p:sp>
        <p:nvSpPr>
          <p:cNvPr id="5" name="文本框 4"/>
          <p:cNvSpPr txBox="1"/>
          <p:nvPr/>
        </p:nvSpPr>
        <p:spPr>
          <a:xfrm>
            <a:off x="7262495" y="1952625"/>
            <a:ext cx="275717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Button#CCTV: Press the button to close the CCTV for 3 seconds</a:t>
            </a:r>
            <a:endPar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 name="文本框 5"/>
          <p:cNvSpPr txBox="1"/>
          <p:nvPr/>
        </p:nvSpPr>
        <p:spPr>
          <a:xfrm>
            <a:off x="7262495" y="3429000"/>
            <a:ext cx="3489325"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按下开关后，</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UI</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右上角会有倒计时显示监控的关机时间</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倒计时结束后监控恢复状态，如果再次按下按钮，则倒计时重新开始</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 name="文本框 6"/>
          <p:cNvSpPr txBox="1"/>
          <p:nvPr/>
        </p:nvSpPr>
        <p:spPr>
          <a:xfrm>
            <a:off x="748030" y="4905375"/>
            <a:ext cx="54006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靠近后显示： </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Press E to close the CCTV</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custDataLst>
      <p:tags r:id="rId2"/>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eChat Screenshot_20210106201423"/>
          <p:cNvPicPr>
            <a:picLocks noChangeAspect="1"/>
          </p:cNvPicPr>
          <p:nvPr/>
        </p:nvPicPr>
        <p:blipFill>
          <a:blip r:embed="rId1"/>
          <a:stretch>
            <a:fillRect/>
          </a:stretch>
        </p:blipFill>
        <p:spPr>
          <a:xfrm>
            <a:off x="1305560" y="1497330"/>
            <a:ext cx="3587115" cy="3046095"/>
          </a:xfrm>
          <a:prstGeom prst="rect">
            <a:avLst/>
          </a:prstGeom>
        </p:spPr>
      </p:pic>
      <p:sp>
        <p:nvSpPr>
          <p:cNvPr id="3" name="文本框 2"/>
          <p:cNvSpPr txBox="1"/>
          <p:nvPr/>
        </p:nvSpPr>
        <p:spPr>
          <a:xfrm>
            <a:off x="6172835" y="1497330"/>
            <a:ext cx="486410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Information:</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 Press E to read the document</a:t>
            </a:r>
            <a:endPar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 name="文本框 7"/>
          <p:cNvSpPr txBox="1"/>
          <p:nvPr/>
        </p:nvSpPr>
        <p:spPr>
          <a:xfrm>
            <a:off x="6172835" y="2017395"/>
            <a:ext cx="341566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作用为补充游戏背景故事，非强制性可收集要素</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custDataLst>
      <p:tags r:id="rId2"/>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eChat Screenshot_20210107100600"/>
          <p:cNvPicPr>
            <a:picLocks noChangeAspect="1"/>
          </p:cNvPicPr>
          <p:nvPr/>
        </p:nvPicPr>
        <p:blipFill>
          <a:blip r:embed="rId1"/>
          <a:stretch>
            <a:fillRect/>
          </a:stretch>
        </p:blipFill>
        <p:spPr>
          <a:xfrm>
            <a:off x="1707233" y="437797"/>
            <a:ext cx="1501140" cy="5936615"/>
          </a:xfrm>
          <a:prstGeom prst="rect">
            <a:avLst/>
          </a:prstGeom>
        </p:spPr>
      </p:pic>
      <p:sp>
        <p:nvSpPr>
          <p:cNvPr id="5" name="文本框 4"/>
          <p:cNvSpPr txBox="1"/>
          <p:nvPr/>
        </p:nvSpPr>
        <p:spPr>
          <a:xfrm>
            <a:off x="5678805" y="2353521"/>
            <a:ext cx="56203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水管：靠近水管的一侧时可以快速传送到另一侧</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6" name="文本框 5"/>
          <p:cNvSpPr txBox="1"/>
          <p:nvPr/>
        </p:nvSpPr>
        <p:spPr>
          <a:xfrm>
            <a:off x="5678805" y="2721821"/>
            <a:ext cx="551561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靠近时提示：</a:t>
            </a:r>
            <a:r>
              <a:rPr kumimoji="0" 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Press E to transport</a:t>
            </a:r>
            <a:endParaRPr kumimoji="0" 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动画效果：玩家直接闪现到另一边</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pic>
        <p:nvPicPr>
          <p:cNvPr id="7" name="图片 6" descr="WeChat Screenshot_20210107102617"/>
          <p:cNvPicPr>
            <a:picLocks noChangeAspect="1"/>
          </p:cNvPicPr>
          <p:nvPr/>
        </p:nvPicPr>
        <p:blipFill>
          <a:blip r:embed="rId2"/>
          <a:stretch>
            <a:fillRect/>
          </a:stretch>
        </p:blipFill>
        <p:spPr>
          <a:xfrm>
            <a:off x="3376648" y="2568222"/>
            <a:ext cx="1257300" cy="1085850"/>
          </a:xfrm>
          <a:prstGeom prst="rect">
            <a:avLst/>
          </a:prstGeom>
        </p:spPr>
      </p:pic>
      <p:sp>
        <p:nvSpPr>
          <p:cNvPr id="8" name="文本框 7"/>
          <p:cNvSpPr txBox="1"/>
          <p:nvPr/>
        </p:nvSpPr>
        <p:spPr>
          <a:xfrm>
            <a:off x="5678805" y="3974818"/>
            <a:ext cx="449707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BOX</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：按</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E</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键可以躲藏在内</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靠近提示： </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Press E to hide</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动画效果：玩家钻进箱子内</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WeChat Screenshot_20210107102832"/>
          <p:cNvPicPr>
            <a:picLocks noChangeAspect="1"/>
          </p:cNvPicPr>
          <p:nvPr/>
        </p:nvPicPr>
        <p:blipFill>
          <a:blip r:embed="rId1"/>
          <a:stretch>
            <a:fillRect/>
          </a:stretch>
        </p:blipFill>
        <p:spPr>
          <a:xfrm>
            <a:off x="621665" y="688340"/>
            <a:ext cx="6417310" cy="3709035"/>
          </a:xfrm>
          <a:prstGeom prst="rect">
            <a:avLst/>
          </a:prstGeom>
        </p:spPr>
      </p:pic>
      <p:sp>
        <p:nvSpPr>
          <p:cNvPr id="6" name="文本框 5"/>
          <p:cNvSpPr txBox="1"/>
          <p:nvPr/>
        </p:nvSpPr>
        <p:spPr>
          <a:xfrm>
            <a:off x="621665" y="4617720"/>
            <a:ext cx="491744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人物</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AI</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保安</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AI</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：保安沿着设定路线来回行走巡逻，没到直角边时停止</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3s</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后继续前行</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工人</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AI</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：工人沿着设定路线来回行走</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 name="文本框 6"/>
          <p:cNvSpPr txBox="1"/>
          <p:nvPr/>
        </p:nvSpPr>
        <p:spPr>
          <a:xfrm>
            <a:off x="7753350" y="688340"/>
            <a:ext cx="323977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靠近</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NPC</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且不在</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NPC</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视野范围内，可按</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E</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直接暗杀</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 name="文本框 7"/>
          <p:cNvSpPr txBox="1"/>
          <p:nvPr/>
        </p:nvSpPr>
        <p:spPr>
          <a:xfrm>
            <a:off x="7753350" y="2090420"/>
            <a:ext cx="3392170" cy="23069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NPC</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发现死尸（死尸出现在</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NPC</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的视野范围内）</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NPC</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会跟着设定路线走到离死尸最近的地方站桩</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3-5s</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，站桩是视野范围会始终朝向死尸，时间结束后</a:t>
            </a:r>
            <a:r>
              <a:rPr kumimoji="0" lang="en-US" altLang="zh-CN"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NPC</a:t>
            </a:r>
            <a:r>
              <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会继续回到设定路线来回巡逻，站桩时间不会显示给玩家看</a:t>
            </a: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 name="文本框 8"/>
          <p:cNvSpPr txBox="1"/>
          <p:nvPr/>
        </p:nvSpPr>
        <p:spPr>
          <a:xfrm>
            <a:off x="7753350" y="4617720"/>
            <a:ext cx="414083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需要刺杀</a:t>
            </a:r>
            <a:r>
              <a:rPr kumimoji="0" lang="en-US" altLang="zh-CN" sz="18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4</a:t>
            </a:r>
            <a:r>
              <a:rPr kumimoji="0" lang="zh-CN" altLang="en-US" sz="18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位保安</a:t>
            </a:r>
            <a:endParaRPr kumimoji="0" lang="zh-CN" altLang="en-US" sz="18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工人可杀可不杀</a:t>
            </a:r>
            <a:endParaRPr kumimoji="0" lang="zh-CN" altLang="en-US" sz="18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Tree>
    <p:custDataLst>
      <p:tags r:id="rId2"/>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13602" y="612352"/>
            <a:ext cx="5714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Checkpoint process </a:t>
            </a:r>
            <a:endParaRPr kumimoji="0" lang="en-US" altLang="zh-CN" sz="36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6" name="圆角矩形 5"/>
          <p:cNvSpPr/>
          <p:nvPr/>
        </p:nvSpPr>
        <p:spPr>
          <a:xfrm>
            <a:off x="2537601" y="2095712"/>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rPr>
              <a:t>Enter the level</a:t>
            </a:r>
            <a:endPar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圆角矩形 6"/>
          <p:cNvSpPr/>
          <p:nvPr/>
        </p:nvSpPr>
        <p:spPr>
          <a:xfrm>
            <a:off x="5200156" y="2095712"/>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rPr>
              <a:t>Transport by the Water pipe </a:t>
            </a:r>
            <a:endPar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圆角矩形 7"/>
          <p:cNvSpPr/>
          <p:nvPr/>
        </p:nvSpPr>
        <p:spPr>
          <a:xfrm>
            <a:off x="7862076" y="2096347"/>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rPr>
              <a:t>Close the CCTV</a:t>
            </a:r>
            <a:endPar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9" name="圆角矩形 8"/>
          <p:cNvSpPr/>
          <p:nvPr/>
        </p:nvSpPr>
        <p:spPr>
          <a:xfrm>
            <a:off x="2537601" y="4393777"/>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rPr>
              <a:t>Break the Electric Box</a:t>
            </a:r>
            <a:endPar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0" name="圆角矩形 9"/>
          <p:cNvSpPr/>
          <p:nvPr/>
        </p:nvSpPr>
        <p:spPr>
          <a:xfrm>
            <a:off x="5204601" y="4393777"/>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rPr>
              <a:t>Click the Button#1</a:t>
            </a:r>
            <a:endPar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1" name="圆角矩形 10"/>
          <p:cNvSpPr/>
          <p:nvPr/>
        </p:nvSpPr>
        <p:spPr>
          <a:xfrm>
            <a:off x="7862076" y="4393777"/>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rPr>
              <a:t>Enter the office</a:t>
            </a:r>
            <a:endParaRPr kumimoji="0" lang="en-US" altLang="zh-CN"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12" name="直接箭头连接符 11"/>
          <p:cNvCxnSpPr>
            <a:stCxn id="6" idx="3"/>
            <a:endCxn id="7" idx="1"/>
          </p:cNvCxnSpPr>
          <p:nvPr/>
        </p:nvCxnSpPr>
        <p:spPr>
          <a:xfrm>
            <a:off x="4339096" y="2503382"/>
            <a:ext cx="86106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3" name="直接箭头连接符 12"/>
          <p:cNvCxnSpPr>
            <a:stCxn id="7" idx="3"/>
            <a:endCxn id="8" idx="1"/>
          </p:cNvCxnSpPr>
          <p:nvPr/>
        </p:nvCxnSpPr>
        <p:spPr>
          <a:xfrm>
            <a:off x="7001651" y="2503382"/>
            <a:ext cx="860425" cy="63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4" name="直接箭头连接符 13"/>
          <p:cNvCxnSpPr>
            <a:stCxn id="8" idx="2"/>
            <a:endCxn id="9" idx="0"/>
          </p:cNvCxnSpPr>
          <p:nvPr/>
        </p:nvCxnSpPr>
        <p:spPr>
          <a:xfrm flipH="1">
            <a:off x="3438666" y="2911052"/>
            <a:ext cx="5324475" cy="14827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5" name="直接箭头连接符 14"/>
          <p:cNvCxnSpPr>
            <a:stCxn id="9" idx="3"/>
            <a:endCxn id="10" idx="1"/>
          </p:cNvCxnSpPr>
          <p:nvPr/>
        </p:nvCxnSpPr>
        <p:spPr>
          <a:xfrm>
            <a:off x="4339096" y="4801447"/>
            <a:ext cx="86550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6" name="直接箭头连接符 15"/>
          <p:cNvCxnSpPr>
            <a:stCxn id="10" idx="3"/>
            <a:endCxn id="11" idx="1"/>
          </p:cNvCxnSpPr>
          <p:nvPr/>
        </p:nvCxnSpPr>
        <p:spPr>
          <a:xfrm>
            <a:off x="7006096" y="4801447"/>
            <a:ext cx="85598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2641" y="201467"/>
            <a:ext cx="10058400" cy="1609344"/>
          </a:xfrm>
        </p:spPr>
        <p:txBody>
          <a:bodyPr/>
          <a:lstStyle/>
          <a:p>
            <a:r>
              <a:rPr lang="en-US" dirty="0" smtClean="0"/>
              <a:t>Game Story</a:t>
            </a:r>
            <a:endParaRPr lang="en-US" dirty="0"/>
          </a:p>
        </p:txBody>
      </p:sp>
      <p:pic>
        <p:nvPicPr>
          <p:cNvPr id="4" name="图片 1" descr="src=http___free4kwallpapers.com_no-watermarks_originals_2019_02_14_neon-city-wallpaper.jpg&amp;refer=http___free4kwallpapers"/>
          <p:cNvPicPr/>
          <p:nvPr/>
        </p:nvPicPr>
        <p:blipFill>
          <a:blip r:embed="rId2"/>
          <a:stretch>
            <a:fillRect/>
          </a:stretch>
        </p:blipFill>
        <p:spPr>
          <a:xfrm>
            <a:off x="502641" y="1591776"/>
            <a:ext cx="5834185" cy="3282517"/>
          </a:xfrm>
          <a:prstGeom prst="rect">
            <a:avLst/>
          </a:prstGeom>
        </p:spPr>
      </p:pic>
      <p:sp>
        <p:nvSpPr>
          <p:cNvPr id="3" name="TextBox 2"/>
          <p:cNvSpPr txBox="1"/>
          <p:nvPr/>
        </p:nvSpPr>
        <p:spPr>
          <a:xfrm>
            <a:off x="6621219" y="2173434"/>
            <a:ext cx="4862099" cy="646331"/>
          </a:xfrm>
          <a:prstGeom prst="rect">
            <a:avLst/>
          </a:prstGeom>
          <a:noFill/>
        </p:spPr>
        <p:txBody>
          <a:bodyPr wrap="square" rtlCol="0">
            <a:spAutoFit/>
          </a:bodyPr>
          <a:lstStyle/>
          <a:p>
            <a:r>
              <a:rPr lang="en-US" dirty="0"/>
              <a:t>The little boy lost his home and family because of the demolition </a:t>
            </a:r>
            <a:r>
              <a:rPr lang="en-US" dirty="0" smtClean="0"/>
              <a:t>accident.</a:t>
            </a:r>
            <a:endParaRPr lang="en-US" dirty="0"/>
          </a:p>
        </p:txBody>
      </p:sp>
      <p:sp>
        <p:nvSpPr>
          <p:cNvPr id="7" name="TextBox 6"/>
          <p:cNvSpPr txBox="1"/>
          <p:nvPr/>
        </p:nvSpPr>
        <p:spPr>
          <a:xfrm>
            <a:off x="6621218" y="2751937"/>
            <a:ext cx="4862100" cy="646331"/>
          </a:xfrm>
          <a:prstGeom prst="rect">
            <a:avLst/>
          </a:prstGeom>
          <a:noFill/>
        </p:spPr>
        <p:txBody>
          <a:bodyPr wrap="square" rtlCol="0">
            <a:spAutoFit/>
          </a:bodyPr>
          <a:lstStyle/>
          <a:p>
            <a:r>
              <a:rPr lang="en-US" dirty="0"/>
              <a:t>The little boy woke up to find his soul trapped in his </a:t>
            </a:r>
            <a:r>
              <a:rPr lang="en-US" dirty="0" smtClean="0"/>
              <a:t>body!</a:t>
            </a:r>
            <a:endParaRPr lang="en-US" dirty="0"/>
          </a:p>
        </p:txBody>
      </p:sp>
      <p:sp>
        <p:nvSpPr>
          <p:cNvPr id="8" name="TextBox 7"/>
          <p:cNvSpPr txBox="1"/>
          <p:nvPr/>
        </p:nvSpPr>
        <p:spPr>
          <a:xfrm>
            <a:off x="6621217" y="3326948"/>
            <a:ext cx="4678960" cy="923330"/>
          </a:xfrm>
          <a:prstGeom prst="rect">
            <a:avLst/>
          </a:prstGeom>
          <a:noFill/>
        </p:spPr>
        <p:txBody>
          <a:bodyPr wrap="square" rtlCol="0">
            <a:spAutoFit/>
          </a:bodyPr>
          <a:lstStyle/>
          <a:p>
            <a:r>
              <a:rPr lang="en-US" dirty="0"/>
              <a:t>All unwilling and aggrieved burst out at this moment, the little boy decided to </a:t>
            </a:r>
            <a:r>
              <a:rPr lang="en-US" dirty="0" smtClean="0"/>
              <a:t>revenge </a:t>
            </a:r>
            <a:r>
              <a:rPr lang="en-US" dirty="0"/>
              <a:t>with the doll's </a:t>
            </a:r>
            <a:r>
              <a:rPr lang="en-US" dirty="0" smtClean="0"/>
              <a:t>body!</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70365" cy="6858000"/>
          </a:xfrm>
          <a:prstGeom prst="rect">
            <a:avLst/>
          </a:prstGeom>
        </p:spPr>
      </p:pic>
      <p:sp>
        <p:nvSpPr>
          <p:cNvPr id="8" name="TextBox 7"/>
          <p:cNvSpPr txBox="1"/>
          <p:nvPr/>
        </p:nvSpPr>
        <p:spPr>
          <a:xfrm>
            <a:off x="4058654" y="2669556"/>
            <a:ext cx="452387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7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AI design</a:t>
            </a:r>
            <a:endParaRPr kumimoji="0" lang="en-US" sz="7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5478379" y="4146884"/>
            <a:ext cx="344103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smtClean="0">
                <a:ln>
                  <a:noFill/>
                </a:ln>
                <a:solidFill>
                  <a:prstClr val="black"/>
                </a:solidFill>
                <a:effectLst/>
                <a:uLnTx/>
                <a:uFillTx/>
                <a:latin typeface="Calibri" panose="020F0502020204030204"/>
                <a:ea typeface="+mn-ea"/>
                <a:cs typeface="+mn-cs"/>
              </a:rPr>
              <a:t>Nan</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TextBox 2"/>
          <p:cNvSpPr txBox="1"/>
          <p:nvPr/>
        </p:nvSpPr>
        <p:spPr>
          <a:xfrm>
            <a:off x="874295" y="952548"/>
            <a:ext cx="4828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smtClean="0">
                <a:ln>
                  <a:noFill/>
                </a:ln>
                <a:solidFill>
                  <a:prstClr val="black"/>
                </a:solidFill>
                <a:effectLst/>
                <a:uLnTx/>
                <a:uFillTx/>
                <a:latin typeface="Calibri" panose="020F0502020204030204"/>
                <a:ea typeface="+mn-ea"/>
                <a:cs typeface="+mn-cs"/>
              </a:rPr>
              <a:t>camera</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858253" y="2735723"/>
            <a:ext cx="4844716" cy="286232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夹角为</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60</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度 扇形 （变量，设计师需要调整）</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运动范围为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180</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度 （变量， 需要调整）</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半径暂定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13</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个人偶长度 （变量 需要调整）</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人偶在摄像机的探测范围内，则触发警报</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2"/>
          <a:stretch>
            <a:fillRect/>
          </a:stretch>
        </p:blipFill>
        <p:spPr>
          <a:xfrm>
            <a:off x="6555295" y="2414881"/>
            <a:ext cx="5075232" cy="298874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TextBox 2"/>
          <p:cNvSpPr txBox="1"/>
          <p:nvPr/>
        </p:nvSpPr>
        <p:spPr>
          <a:xfrm>
            <a:off x="938463" y="493113"/>
            <a:ext cx="4828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Normal worker</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7611992" y="304800"/>
            <a:ext cx="3603711" cy="2947639"/>
          </a:xfrm>
          <a:prstGeom prst="rect">
            <a:avLst/>
          </a:prstGeom>
        </p:spPr>
      </p:pic>
      <p:sp>
        <p:nvSpPr>
          <p:cNvPr id="6" name="TextBox 5"/>
          <p:cNvSpPr txBox="1"/>
          <p:nvPr/>
        </p:nvSpPr>
        <p:spPr>
          <a:xfrm>
            <a:off x="1034715" y="1355558"/>
            <a:ext cx="5502442" cy="535531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脚</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下发出的探测范围，上下距离超过玩偶的击杀距离（所以这个距离需要给个变量值作调整，暂定长度为攻击距离的</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1.2</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倍），意思是为了不让玩偶靠近他的时候（除了背后的情况）就轻易杀了他。</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视</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线可以被场景里的物体</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和</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墙体遮挡，遮挡时，视线会变化，参考清洁工。</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玩</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偶躲进可以躲藏的箱子时，不会被</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normal worker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发</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现。</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行径路线就是</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layout</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的</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黑线</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p:cNvPicPr>
            <a:picLocks noChangeAspect="1"/>
          </p:cNvPicPr>
          <p:nvPr/>
        </p:nvPicPr>
        <p:blipFill>
          <a:blip r:embed="rId3"/>
          <a:stretch>
            <a:fillRect/>
          </a:stretch>
        </p:blipFill>
        <p:spPr>
          <a:xfrm>
            <a:off x="7728582" y="3384885"/>
            <a:ext cx="3370532" cy="3160844"/>
          </a:xfrm>
          <a:prstGeom prst="rect">
            <a:avLst/>
          </a:prstGeom>
        </p:spPr>
      </p:pic>
      <p:pic>
        <p:nvPicPr>
          <p:cNvPr id="8" name="Picture 7"/>
          <p:cNvPicPr>
            <a:picLocks noChangeAspect="1"/>
          </p:cNvPicPr>
          <p:nvPr/>
        </p:nvPicPr>
        <p:blipFill>
          <a:blip r:embed="rId4"/>
          <a:stretch>
            <a:fillRect/>
          </a:stretch>
        </p:blipFill>
        <p:spPr>
          <a:xfrm>
            <a:off x="7728582" y="1428302"/>
            <a:ext cx="1000000" cy="85714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TextBox 2"/>
          <p:cNvSpPr txBox="1"/>
          <p:nvPr/>
        </p:nvSpPr>
        <p:spPr>
          <a:xfrm>
            <a:off x="1098884" y="537411"/>
            <a:ext cx="4828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security</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6344652" y="1561591"/>
            <a:ext cx="5216485" cy="4917233"/>
          </a:xfrm>
          <a:prstGeom prst="rect">
            <a:avLst/>
          </a:prstGeom>
        </p:spPr>
      </p:pic>
      <p:sp>
        <p:nvSpPr>
          <p:cNvPr id="6" name="TextBox 5"/>
          <p:cNvSpPr txBox="1"/>
          <p:nvPr/>
        </p:nvSpPr>
        <p:spPr>
          <a:xfrm>
            <a:off x="1010652" y="2374232"/>
            <a:ext cx="4764505" cy="369331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会</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在某个地方（属于巡逻路径上）停留一定时间</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需要停留的地方设计师可以自己决定，请给我们一个</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transform </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变量</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停留的时间也需要调整</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巡逻路径就是画出的路径</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TextBox 2"/>
          <p:cNvSpPr txBox="1"/>
          <p:nvPr/>
        </p:nvSpPr>
        <p:spPr>
          <a:xfrm>
            <a:off x="970547" y="328863"/>
            <a:ext cx="4828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Boss</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1725028" y="1243263"/>
            <a:ext cx="4676273"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巡逻路径长</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需要玩家对他造成三次伤害才会死亡（陷阱和背刺都算一次伤害）</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charset="-122"/>
                <a:cs typeface="+mn-cs"/>
              </a:rPr>
              <a:t>如果受到伤害后会在受到伤害点停留一定秒数（设计师需要调整）</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2"/>
          <a:stretch>
            <a:fillRect/>
          </a:stretch>
        </p:blipFill>
        <p:spPr>
          <a:xfrm>
            <a:off x="1810168" y="3598441"/>
            <a:ext cx="9182266" cy="293570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96441" y="1068678"/>
            <a:ext cx="7251441" cy="4548734"/>
          </a:xfrm>
          <a:prstGeom prst="rect">
            <a:avLst/>
          </a:prstGeom>
        </p:spPr>
      </p:pic>
      <p:sp>
        <p:nvSpPr>
          <p:cNvPr id="5" name="TextBox 4"/>
          <p:cNvSpPr txBox="1"/>
          <p:nvPr/>
        </p:nvSpPr>
        <p:spPr>
          <a:xfrm>
            <a:off x="462171" y="628489"/>
            <a:ext cx="3753647" cy="5632311"/>
          </a:xfrm>
          <a:prstGeom prst="rect">
            <a:avLst/>
          </a:prstGeom>
          <a:solidFill>
            <a:schemeClr val="tx1"/>
          </a:solidFill>
        </p:spPr>
        <p:txBody>
          <a:bodyPr wrap="square" rtlCol="0">
            <a:spAutoFit/>
          </a:bodyPr>
          <a:lstStyle/>
          <a:p>
            <a:br>
              <a:rPr lang="en-US" dirty="0">
                <a:solidFill>
                  <a:schemeClr val="bg1">
                    <a:lumMod val="95000"/>
                  </a:schemeClr>
                </a:solidFill>
              </a:rPr>
            </a:br>
            <a:r>
              <a:rPr lang="en-US" sz="2800" dirty="0">
                <a:solidFill>
                  <a:schemeClr val="bg1">
                    <a:lumMod val="95000"/>
                  </a:schemeClr>
                </a:solidFill>
              </a:rPr>
              <a:t>Interactive hints in the </a:t>
            </a:r>
            <a:r>
              <a:rPr lang="en-US" sz="2800" dirty="0" smtClean="0">
                <a:solidFill>
                  <a:schemeClr val="bg1">
                    <a:lumMod val="95000"/>
                  </a:schemeClr>
                </a:solidFill>
              </a:rPr>
              <a:t>level</a:t>
            </a:r>
            <a:r>
              <a:rPr lang="zh-CN" altLang="en-US" dirty="0" smtClean="0">
                <a:solidFill>
                  <a:schemeClr val="bg1">
                    <a:lumMod val="95000"/>
                  </a:schemeClr>
                </a:solidFill>
              </a:rPr>
              <a:t>：</a:t>
            </a:r>
            <a:endParaRPr lang="en-US" altLang="zh-CN" dirty="0" smtClean="0">
              <a:solidFill>
                <a:schemeClr val="bg1">
                  <a:lumMod val="95000"/>
                </a:schemeClr>
              </a:solidFill>
            </a:endParaRPr>
          </a:p>
          <a:p>
            <a:endParaRPr lang="en-US" altLang="zh-CN" dirty="0" smtClean="0">
              <a:solidFill>
                <a:schemeClr val="bg1">
                  <a:lumMod val="95000"/>
                </a:schemeClr>
              </a:solidFill>
              <a:latin typeface="微软雅黑" panose="020B0503020204020204" pitchFamily="34" charset="-122"/>
              <a:ea typeface="微软雅黑" panose="020B0503020204020204" pitchFamily="34" charset="-122"/>
            </a:endParaRPr>
          </a:p>
          <a:p>
            <a:r>
              <a:rPr lang="en-US" dirty="0" smtClean="0">
                <a:solidFill>
                  <a:schemeClr val="bg1">
                    <a:lumMod val="95000"/>
                  </a:schemeClr>
                </a:solidFill>
                <a:latin typeface="微软雅黑" panose="020B0503020204020204" pitchFamily="34" charset="-122"/>
                <a:ea typeface="微软雅黑" panose="020B0503020204020204" pitchFamily="34" charset="-122"/>
              </a:rPr>
              <a:t>	</a:t>
            </a:r>
            <a:r>
              <a:rPr lang="zh-CN" altLang="en-US" dirty="0" smtClean="0">
                <a:solidFill>
                  <a:schemeClr val="bg1">
                    <a:lumMod val="95000"/>
                  </a:schemeClr>
                </a:solidFill>
                <a:latin typeface="微软雅黑" panose="020B0503020204020204" pitchFamily="34" charset="-122"/>
                <a:ea typeface="微软雅黑" panose="020B0503020204020204" pitchFamily="34" charset="-122"/>
              </a:rPr>
              <a:t>判定规则：</a:t>
            </a:r>
            <a:endParaRPr lang="en-US" altLang="zh-CN" dirty="0" smtClean="0">
              <a:solidFill>
                <a:schemeClr val="bg1">
                  <a:lumMod val="95000"/>
                </a:schemeClr>
              </a:solidFill>
              <a:latin typeface="微软雅黑" panose="020B0503020204020204" pitchFamily="34" charset="-122"/>
              <a:ea typeface="微软雅黑" panose="020B0503020204020204" pitchFamily="34" charset="-122"/>
            </a:endParaRPr>
          </a:p>
          <a:p>
            <a:r>
              <a:rPr lang="en-US" altLang="zh-CN" sz="15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1500" dirty="0" smtClean="0">
                <a:solidFill>
                  <a:schemeClr val="bg1">
                    <a:lumMod val="95000"/>
                  </a:schemeClr>
                </a:solidFill>
                <a:latin typeface="微软雅黑" panose="020B0503020204020204" pitchFamily="34" charset="-122"/>
                <a:ea typeface="微软雅黑" panose="020B0503020204020204" pitchFamily="34" charset="-122"/>
              </a:rPr>
              <a:t>以角色为中心，有一个与角色身位同宽的圆圈作为判定范围；</a:t>
            </a:r>
            <a:endParaRPr lang="en-US" altLang="zh-CN" sz="1500" dirty="0" smtClean="0">
              <a:solidFill>
                <a:schemeClr val="bg1">
                  <a:lumMod val="95000"/>
                </a:schemeClr>
              </a:solidFill>
              <a:latin typeface="微软雅黑" panose="020B0503020204020204" pitchFamily="34" charset="-122"/>
              <a:ea typeface="微软雅黑" panose="020B0503020204020204" pitchFamily="34" charset="-122"/>
            </a:endParaRPr>
          </a:p>
          <a:p>
            <a:r>
              <a:rPr lang="en-US" altLang="zh-CN" sz="15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1500" dirty="0" smtClean="0">
                <a:solidFill>
                  <a:schemeClr val="bg1">
                    <a:lumMod val="95000"/>
                  </a:schemeClr>
                </a:solidFill>
                <a:latin typeface="微软雅黑" panose="020B0503020204020204" pitchFamily="34" charset="-122"/>
                <a:ea typeface="微软雅黑" panose="020B0503020204020204" pitchFamily="34" charset="-122"/>
              </a:rPr>
              <a:t>此圆圈可以作为特效让玩家看到；</a:t>
            </a:r>
            <a:endParaRPr lang="en-US" altLang="zh-CN" sz="1500" dirty="0" smtClean="0">
              <a:solidFill>
                <a:schemeClr val="bg1">
                  <a:lumMod val="95000"/>
                </a:schemeClr>
              </a:solidFill>
              <a:latin typeface="微软雅黑" panose="020B0503020204020204" pitchFamily="34" charset="-122"/>
              <a:ea typeface="微软雅黑" panose="020B0503020204020204" pitchFamily="34" charset="-122"/>
            </a:endParaRPr>
          </a:p>
          <a:p>
            <a:r>
              <a:rPr lang="en-US" altLang="zh-CN" sz="15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1500" dirty="0" smtClean="0">
                <a:solidFill>
                  <a:schemeClr val="bg1">
                    <a:lumMod val="95000"/>
                  </a:schemeClr>
                </a:solidFill>
                <a:latin typeface="微软雅黑" panose="020B0503020204020204" pitchFamily="34" charset="-122"/>
                <a:ea typeface="微软雅黑" panose="020B0503020204020204" pitchFamily="34" charset="-122"/>
              </a:rPr>
              <a:t>操作提示：</a:t>
            </a:r>
            <a:endParaRPr lang="en-US" altLang="zh-CN" sz="1500" dirty="0" smtClean="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1500" dirty="0" smtClean="0">
              <a:solidFill>
                <a:schemeClr val="bg1">
                  <a:lumMod val="95000"/>
                </a:schemeClr>
              </a:solidFill>
              <a:latin typeface="微软雅黑" panose="020B0503020204020204" pitchFamily="34" charset="-122"/>
              <a:ea typeface="微软雅黑" panose="020B0503020204020204" pitchFamily="34" charset="-122"/>
            </a:endParaRPr>
          </a:p>
          <a:p>
            <a:r>
              <a:rPr lang="en-US" sz="1500" dirty="0">
                <a:solidFill>
                  <a:schemeClr val="bg1">
                    <a:lumMod val="95000"/>
                  </a:schemeClr>
                </a:solidFill>
                <a:latin typeface="微软雅黑" panose="020B0503020204020204" pitchFamily="34" charset="-122"/>
                <a:ea typeface="微软雅黑" panose="020B0503020204020204" pitchFamily="34" charset="-122"/>
              </a:rPr>
              <a:t>	</a:t>
            </a:r>
            <a:r>
              <a:rPr lang="en-US" sz="1500" dirty="0" smtClean="0">
                <a:solidFill>
                  <a:schemeClr val="bg1">
                    <a:lumMod val="95000"/>
                  </a:schemeClr>
                </a:solidFill>
                <a:latin typeface="微软雅黑" panose="020B0503020204020204" pitchFamily="34" charset="-122"/>
                <a:ea typeface="微软雅黑" panose="020B0503020204020204" pitchFamily="34" charset="-122"/>
              </a:rPr>
              <a:t>1.</a:t>
            </a:r>
            <a:r>
              <a:rPr lang="zh-CN" altLang="en-US" sz="1500" dirty="0" smtClean="0">
                <a:solidFill>
                  <a:schemeClr val="bg1">
                    <a:lumMod val="95000"/>
                  </a:schemeClr>
                </a:solidFill>
                <a:latin typeface="微软雅黑" panose="020B0503020204020204" pitchFamily="34" charset="-122"/>
                <a:ea typeface="微软雅黑" panose="020B0503020204020204" pitchFamily="34" charset="-122"/>
              </a:rPr>
              <a:t>当玩偶接近关卡中的可互动物体时，会显示的信息有：</a:t>
            </a:r>
            <a:endParaRPr lang="en-US" altLang="zh-CN" sz="1500" dirty="0" smtClean="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1500" dirty="0" smtClean="0">
              <a:solidFill>
                <a:schemeClr val="bg1">
                  <a:lumMod val="95000"/>
                </a:schemeClr>
              </a:solidFill>
              <a:latin typeface="微软雅黑" panose="020B0503020204020204" pitchFamily="34" charset="-122"/>
              <a:ea typeface="微软雅黑" panose="020B0503020204020204" pitchFamily="34" charset="-122"/>
            </a:endParaRPr>
          </a:p>
          <a:p>
            <a:r>
              <a:rPr lang="en-US" sz="1500" dirty="0">
                <a:solidFill>
                  <a:schemeClr val="bg1">
                    <a:lumMod val="95000"/>
                  </a:schemeClr>
                </a:solidFill>
                <a:latin typeface="微软雅黑" panose="020B0503020204020204" pitchFamily="34" charset="-122"/>
                <a:ea typeface="微软雅黑" panose="020B0503020204020204" pitchFamily="34" charset="-122"/>
              </a:rPr>
              <a:t>	</a:t>
            </a:r>
            <a:r>
              <a:rPr lang="en-US" altLang="zh-CN" sz="1500" dirty="0" smtClean="0">
                <a:solidFill>
                  <a:schemeClr val="bg1">
                    <a:lumMod val="95000"/>
                  </a:schemeClr>
                </a:solidFill>
                <a:latin typeface="微软雅黑" panose="020B0503020204020204" pitchFamily="34" charset="-122"/>
                <a:ea typeface="微软雅黑" panose="020B0503020204020204" pitchFamily="34" charset="-122"/>
              </a:rPr>
              <a:t>a.</a:t>
            </a:r>
            <a:r>
              <a:rPr lang="zh-CN" altLang="en-US" sz="1500" dirty="0">
                <a:solidFill>
                  <a:schemeClr val="bg1">
                    <a:lumMod val="95000"/>
                  </a:schemeClr>
                </a:solidFill>
                <a:latin typeface="微软雅黑" panose="020B0503020204020204" pitchFamily="34" charset="-122"/>
                <a:ea typeface="微软雅黑" panose="020B0503020204020204" pitchFamily="34" charset="-122"/>
              </a:rPr>
              <a:t>靠</a:t>
            </a:r>
            <a:r>
              <a:rPr lang="zh-CN" altLang="en-US" sz="1500" dirty="0" smtClean="0">
                <a:solidFill>
                  <a:schemeClr val="bg1">
                    <a:lumMod val="95000"/>
                  </a:schemeClr>
                </a:solidFill>
                <a:latin typeface="微软雅黑" panose="020B0503020204020204" pitchFamily="34" charset="-122"/>
                <a:ea typeface="微软雅黑" panose="020B0503020204020204" pitchFamily="34" charset="-122"/>
              </a:rPr>
              <a:t>近之后，在判定区域内的物体加上了外描边；</a:t>
            </a:r>
            <a:endParaRPr lang="en-US" altLang="zh-CN" sz="1500" dirty="0" smtClean="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1500" dirty="0" smtClean="0">
              <a:solidFill>
                <a:schemeClr val="bg1">
                  <a:lumMod val="95000"/>
                </a:schemeClr>
              </a:solidFill>
              <a:latin typeface="微软雅黑" panose="020B0503020204020204" pitchFamily="34" charset="-122"/>
              <a:ea typeface="微软雅黑" panose="020B0503020204020204" pitchFamily="34" charset="-122"/>
            </a:endParaRPr>
          </a:p>
          <a:p>
            <a:r>
              <a:rPr lang="en-US" sz="1500" dirty="0">
                <a:solidFill>
                  <a:schemeClr val="bg1">
                    <a:lumMod val="95000"/>
                  </a:schemeClr>
                </a:solidFill>
                <a:latin typeface="微软雅黑" panose="020B0503020204020204" pitchFamily="34" charset="-122"/>
                <a:ea typeface="微软雅黑" panose="020B0503020204020204" pitchFamily="34" charset="-122"/>
              </a:rPr>
              <a:t>	</a:t>
            </a:r>
            <a:r>
              <a:rPr lang="en-US" altLang="zh-CN" sz="1500" dirty="0" smtClean="0">
                <a:solidFill>
                  <a:schemeClr val="bg1">
                    <a:lumMod val="95000"/>
                  </a:schemeClr>
                </a:solidFill>
                <a:latin typeface="微软雅黑" panose="020B0503020204020204" pitchFamily="34" charset="-122"/>
                <a:ea typeface="微软雅黑" panose="020B0503020204020204" pitchFamily="34" charset="-122"/>
              </a:rPr>
              <a:t>b.</a:t>
            </a:r>
            <a:r>
              <a:rPr lang="zh-CN" altLang="en-US" sz="1500" dirty="0">
                <a:solidFill>
                  <a:schemeClr val="bg1">
                    <a:lumMod val="95000"/>
                  </a:schemeClr>
                </a:solidFill>
                <a:latin typeface="微软雅黑" panose="020B0503020204020204" pitchFamily="34" charset="-122"/>
                <a:ea typeface="微软雅黑" panose="020B0503020204020204" pitchFamily="34" charset="-122"/>
              </a:rPr>
              <a:t>显</a:t>
            </a:r>
            <a:r>
              <a:rPr lang="zh-CN" altLang="en-US" sz="1500" dirty="0" smtClean="0">
                <a:solidFill>
                  <a:schemeClr val="bg1">
                    <a:lumMod val="95000"/>
                  </a:schemeClr>
                </a:solidFill>
                <a:latin typeface="微软雅黑" panose="020B0503020204020204" pitchFamily="34" charset="-122"/>
                <a:ea typeface="微软雅黑" panose="020B0503020204020204" pitchFamily="34" charset="-122"/>
              </a:rPr>
              <a:t>示，与此物体互动的按键以及按键触发的功能；</a:t>
            </a:r>
            <a:endParaRPr lang="en-US" altLang="zh-CN" sz="1500" dirty="0" smtClean="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1500" dirty="0" smtClean="0">
              <a:solidFill>
                <a:schemeClr val="bg1">
                  <a:lumMod val="95000"/>
                </a:schemeClr>
              </a:solidFill>
              <a:latin typeface="微软雅黑" panose="020B0503020204020204" pitchFamily="34" charset="-122"/>
              <a:ea typeface="微软雅黑" panose="020B0503020204020204" pitchFamily="34" charset="-122"/>
            </a:endParaRPr>
          </a:p>
          <a:p>
            <a:r>
              <a:rPr lang="zh-CN" altLang="en-US" sz="1500" dirty="0" smtClean="0">
                <a:solidFill>
                  <a:schemeClr val="bg1">
                    <a:lumMod val="95000"/>
                  </a:schemeClr>
                </a:solidFill>
                <a:latin typeface="微软雅黑" panose="020B0503020204020204" pitchFamily="34" charset="-122"/>
                <a:ea typeface="微软雅黑" panose="020B0503020204020204" pitchFamily="34" charset="-122"/>
              </a:rPr>
              <a:t>（说明：</a:t>
            </a:r>
            <a:r>
              <a:rPr lang="zh-CN" altLang="en-US" sz="1000" dirty="0" smtClean="0">
                <a:solidFill>
                  <a:schemeClr val="bg1">
                    <a:lumMod val="95000"/>
                  </a:schemeClr>
                </a:solidFill>
                <a:latin typeface="微软雅黑" panose="020B0503020204020204" pitchFamily="34" charset="-122"/>
                <a:ea typeface="微软雅黑" panose="020B0503020204020204" pitchFamily="34" charset="-122"/>
              </a:rPr>
              <a:t>按键触发的功能只会告诉玩家，按下键之后，物体会进行的行为，但不会告诉玩家结果；结果需要玩家操作完之后自行进行观察； </a:t>
            </a:r>
            <a:r>
              <a:rPr lang="zh-CN" altLang="en-US" sz="1500" dirty="0" smtClean="0">
                <a:solidFill>
                  <a:schemeClr val="bg1">
                    <a:lumMod val="95000"/>
                  </a:schemeClr>
                </a:solidFill>
                <a:latin typeface="微软雅黑" panose="020B0503020204020204" pitchFamily="34" charset="-122"/>
                <a:ea typeface="微软雅黑" panose="020B0503020204020204" pitchFamily="34" charset="-122"/>
              </a:rPr>
              <a:t>）</a:t>
            </a:r>
            <a:endParaRPr lang="en-US" sz="15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0790" y="2542737"/>
            <a:ext cx="7905038" cy="3985309"/>
          </a:xfrm>
          <a:prstGeom prst="rect">
            <a:avLst/>
          </a:prstGeom>
        </p:spPr>
      </p:pic>
      <p:pic>
        <p:nvPicPr>
          <p:cNvPr id="5" name="Picture 4"/>
          <p:cNvPicPr>
            <a:picLocks noChangeAspect="1"/>
          </p:cNvPicPr>
          <p:nvPr/>
        </p:nvPicPr>
        <p:blipFill>
          <a:blip r:embed="rId3"/>
          <a:stretch>
            <a:fillRect/>
          </a:stretch>
        </p:blipFill>
        <p:spPr>
          <a:xfrm>
            <a:off x="890790" y="1034640"/>
            <a:ext cx="7905038" cy="1510676"/>
          </a:xfrm>
          <a:prstGeom prst="rect">
            <a:avLst/>
          </a:prstGeom>
        </p:spPr>
      </p:pic>
      <p:sp>
        <p:nvSpPr>
          <p:cNvPr id="6" name="Rectangle 5"/>
          <p:cNvSpPr/>
          <p:nvPr/>
        </p:nvSpPr>
        <p:spPr>
          <a:xfrm>
            <a:off x="3361564" y="1283614"/>
            <a:ext cx="1981200" cy="9545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08183" y="2025369"/>
            <a:ext cx="1331496" cy="426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17967" y="5033266"/>
            <a:ext cx="360949" cy="368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85890" y="4231435"/>
            <a:ext cx="1163052" cy="607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22973" y="3878382"/>
            <a:ext cx="348917" cy="34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364514" y="1588719"/>
            <a:ext cx="1467853" cy="5698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微软雅黑" panose="020B0503020204020204" pitchFamily="34" charset="-122"/>
                <a:ea typeface="微软雅黑" panose="020B0503020204020204" pitchFamily="34" charset="-122"/>
              </a:rPr>
              <a:t>1.</a:t>
            </a:r>
            <a:r>
              <a:rPr lang="zh-CN" altLang="en-US" sz="1200" dirty="0" smtClean="0">
                <a:solidFill>
                  <a:schemeClr val="tx1"/>
                </a:solidFill>
                <a:latin typeface="微软雅黑" panose="020B0503020204020204" pitchFamily="34" charset="-122"/>
                <a:ea typeface="微软雅黑" panose="020B0503020204020204" pitchFamily="34" charset="-122"/>
              </a:rPr>
              <a:t>报警的倒</a:t>
            </a:r>
            <a:endParaRPr lang="en-US" altLang="zh-CN" sz="1200" dirty="0" smtClean="0">
              <a:solidFill>
                <a:schemeClr val="tx1"/>
              </a:solidFill>
              <a:latin typeface="微软雅黑" panose="020B0503020204020204" pitchFamily="34" charset="-122"/>
              <a:ea typeface="微软雅黑" panose="020B0503020204020204" pitchFamily="34" charset="-122"/>
            </a:endParaRPr>
          </a:p>
          <a:p>
            <a:r>
              <a:rPr lang="zh-CN" altLang="en-US" sz="1200" dirty="0" smtClean="0">
                <a:solidFill>
                  <a:schemeClr val="tx1"/>
                </a:solidFill>
                <a:latin typeface="微软雅黑" panose="020B0503020204020204" pitchFamily="34" charset="-122"/>
                <a:ea typeface="微软雅黑" panose="020B0503020204020204" pitchFamily="34" charset="-122"/>
              </a:rPr>
              <a:t>计时提示：</a:t>
            </a:r>
            <a:r>
              <a:rPr lang="en-US" altLang="zh-CN" sz="1200" dirty="0" smtClean="0">
                <a:solidFill>
                  <a:schemeClr val="tx1"/>
                </a:solidFill>
                <a:latin typeface="微软雅黑" panose="020B0503020204020204" pitchFamily="34" charset="-122"/>
                <a:ea typeface="微软雅黑" panose="020B0503020204020204" pitchFamily="34" charset="-122"/>
              </a:rPr>
              <a:t>5s</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2" name="Rectangle 11"/>
          <p:cNvSpPr/>
          <p:nvPr/>
        </p:nvSpPr>
        <p:spPr>
          <a:xfrm>
            <a:off x="8434879" y="4848782"/>
            <a:ext cx="360949" cy="368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95829" y="1982322"/>
            <a:ext cx="1363578" cy="5698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微软雅黑" panose="020B0503020204020204" pitchFamily="34" charset="-122"/>
                <a:ea typeface="微软雅黑" panose="020B0503020204020204" pitchFamily="34" charset="-122"/>
              </a:rPr>
              <a:t>2.</a:t>
            </a:r>
            <a:r>
              <a:rPr lang="zh-CN" altLang="en-US" sz="1200" dirty="0" smtClean="0">
                <a:solidFill>
                  <a:schemeClr val="tx1"/>
                </a:solidFill>
                <a:latin typeface="微软雅黑" panose="020B0503020204020204" pitchFamily="34" charset="-122"/>
                <a:ea typeface="微软雅黑" panose="020B0503020204020204" pitchFamily="34" charset="-122"/>
              </a:rPr>
              <a:t>连击有属性加成；版本</a:t>
            </a:r>
            <a:r>
              <a:rPr lang="en-US" altLang="zh-CN" sz="1200" dirty="0" smtClean="0">
                <a:solidFill>
                  <a:schemeClr val="tx1"/>
                </a:solidFill>
                <a:latin typeface="微软雅黑" panose="020B0503020204020204" pitchFamily="34" charset="-122"/>
                <a:ea typeface="微软雅黑" panose="020B0503020204020204" pitchFamily="34" charset="-122"/>
              </a:rPr>
              <a:t>2.0</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4" name="Rectangle 13"/>
          <p:cNvSpPr/>
          <p:nvPr/>
        </p:nvSpPr>
        <p:spPr>
          <a:xfrm>
            <a:off x="5832338" y="3765926"/>
            <a:ext cx="1664078" cy="5698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微软雅黑" panose="020B0503020204020204" pitchFamily="34" charset="-122"/>
                <a:ea typeface="微软雅黑" panose="020B0503020204020204" pitchFamily="34" charset="-122"/>
              </a:rPr>
              <a:t>3.</a:t>
            </a:r>
            <a:r>
              <a:rPr lang="zh-CN" altLang="en-US" sz="1200" dirty="0" smtClean="0">
                <a:solidFill>
                  <a:schemeClr val="tx1"/>
                </a:solidFill>
                <a:latin typeface="微软雅黑" panose="020B0503020204020204" pitchFamily="34" charset="-122"/>
                <a:ea typeface="微软雅黑" panose="020B0503020204020204" pitchFamily="34" charset="-122"/>
              </a:rPr>
              <a:t>周围发现案发现场的</a:t>
            </a:r>
            <a:r>
              <a:rPr lang="en-US" altLang="zh-CN" sz="1200" dirty="0" smtClean="0">
                <a:solidFill>
                  <a:schemeClr val="tx1"/>
                </a:solidFill>
                <a:latin typeface="微软雅黑" panose="020B0503020204020204" pitchFamily="34" charset="-122"/>
                <a:ea typeface="微软雅黑" panose="020B0503020204020204" pitchFamily="34" charset="-122"/>
              </a:rPr>
              <a:t>NPC</a:t>
            </a:r>
            <a:r>
              <a:rPr lang="zh-CN" altLang="en-US" sz="1200" dirty="0" smtClean="0">
                <a:solidFill>
                  <a:schemeClr val="tx1"/>
                </a:solidFill>
                <a:latin typeface="微软雅黑" panose="020B0503020204020204" pitchFamily="34" charset="-122"/>
                <a:ea typeface="微软雅黑" panose="020B0503020204020204" pitchFamily="34" charset="-122"/>
              </a:rPr>
              <a:t>会变警觉的警觉标志</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5" name="Rectangle 14"/>
          <p:cNvSpPr/>
          <p:nvPr/>
        </p:nvSpPr>
        <p:spPr>
          <a:xfrm>
            <a:off x="3361564" y="4827371"/>
            <a:ext cx="1411703" cy="5698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微软雅黑" panose="020B0503020204020204" pitchFamily="34" charset="-122"/>
                <a:ea typeface="微软雅黑" panose="020B0503020204020204" pitchFamily="34" charset="-122"/>
              </a:rPr>
              <a:t>4.</a:t>
            </a:r>
            <a:r>
              <a:rPr lang="zh-CN" altLang="en-US" sz="1200" dirty="0" smtClean="0">
                <a:solidFill>
                  <a:schemeClr val="tx1"/>
                </a:solidFill>
                <a:latin typeface="微软雅黑" panose="020B0503020204020204" pitchFamily="34" charset="-122"/>
                <a:ea typeface="微软雅黑" panose="020B0503020204020204" pitchFamily="34" charset="-122"/>
              </a:rPr>
              <a:t>警察会去到的案发现场有警察的标记</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6" name="Rectangle 15"/>
          <p:cNvSpPr/>
          <p:nvPr/>
        </p:nvSpPr>
        <p:spPr>
          <a:xfrm>
            <a:off x="6278916" y="4932842"/>
            <a:ext cx="1411703" cy="5698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微软雅黑" panose="020B0503020204020204" pitchFamily="34" charset="-122"/>
                <a:ea typeface="微软雅黑" panose="020B0503020204020204" pitchFamily="34" charset="-122"/>
              </a:rPr>
              <a:t>5.</a:t>
            </a:r>
            <a:r>
              <a:rPr lang="zh-CN" altLang="en-US" sz="1200" dirty="0" smtClean="0">
                <a:solidFill>
                  <a:schemeClr val="tx1"/>
                </a:solidFill>
                <a:latin typeface="微软雅黑" panose="020B0503020204020204" pitchFamily="34" charset="-122"/>
                <a:ea typeface="微软雅黑" panose="020B0503020204020204" pitchFamily="34" charset="-122"/>
              </a:rPr>
              <a:t>警察来了的标志</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7" name="Rectangle 16"/>
          <p:cNvSpPr/>
          <p:nvPr/>
        </p:nvSpPr>
        <p:spPr>
          <a:xfrm>
            <a:off x="8434879" y="4497527"/>
            <a:ext cx="1411703" cy="32984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微软雅黑" panose="020B0503020204020204" pitchFamily="34" charset="-122"/>
                <a:ea typeface="微软雅黑" panose="020B0503020204020204" pitchFamily="34" charset="-122"/>
              </a:rPr>
              <a:t>6.</a:t>
            </a:r>
            <a:r>
              <a:rPr lang="zh-CN" altLang="en-US" sz="1200" dirty="0" smtClean="0">
                <a:solidFill>
                  <a:schemeClr val="tx1"/>
                </a:solidFill>
                <a:latin typeface="微软雅黑" panose="020B0503020204020204" pitchFamily="34" charset="-122"/>
                <a:ea typeface="微软雅黑" panose="020B0503020204020204" pitchFamily="34" charset="-122"/>
              </a:rPr>
              <a:t>暗杀的目标</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360946" y="444578"/>
            <a:ext cx="7329673" cy="461665"/>
          </a:xfrm>
          <a:prstGeom prst="rect">
            <a:avLst/>
          </a:prstGeom>
          <a:solidFill>
            <a:schemeClr val="tx1"/>
          </a:solidFill>
        </p:spPr>
        <p:txBody>
          <a:bodyPr wrap="square" rtlCol="0">
            <a:spAutoFit/>
          </a:bodyPr>
          <a:lstStyle/>
          <a:p>
            <a:r>
              <a:rPr lang="en-US" sz="2400" dirty="0">
                <a:solidFill>
                  <a:schemeClr val="bg1">
                    <a:lumMod val="95000"/>
                  </a:schemeClr>
                </a:solidFill>
              </a:rPr>
              <a:t>Maximum display on the same screen interface</a:t>
            </a:r>
            <a:r>
              <a:rPr lang="zh-CN" altLang="en-US" sz="2400" dirty="0" smtClean="0">
                <a:solidFill>
                  <a:schemeClr val="bg1">
                    <a:lumMod val="95000"/>
                  </a:schemeClr>
                </a:solidFill>
              </a:rPr>
              <a:t>！</a:t>
            </a:r>
            <a:endParaRPr lang="en-US" sz="2400" dirty="0">
              <a:solidFill>
                <a:schemeClr val="bg1">
                  <a:lumMod val="95000"/>
                </a:schemeClr>
              </a:solidFill>
            </a:endParaRPr>
          </a:p>
        </p:txBody>
      </p:sp>
      <p:sp>
        <p:nvSpPr>
          <p:cNvPr id="19" name="Rectangle 18"/>
          <p:cNvSpPr/>
          <p:nvPr/>
        </p:nvSpPr>
        <p:spPr>
          <a:xfrm>
            <a:off x="8434879" y="5528029"/>
            <a:ext cx="264695" cy="2967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739679" y="5442500"/>
            <a:ext cx="1772653" cy="57735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微软雅黑" panose="020B0503020204020204" pitchFamily="34" charset="-122"/>
                <a:ea typeface="微软雅黑" panose="020B0503020204020204" pitchFamily="34" charset="-122"/>
              </a:rPr>
              <a:t>7. </a:t>
            </a:r>
            <a:r>
              <a:rPr lang="zh-CN" altLang="en-US" sz="1200" dirty="0" smtClean="0">
                <a:solidFill>
                  <a:schemeClr val="tx1"/>
                </a:solidFill>
                <a:latin typeface="微软雅黑" panose="020B0503020204020204" pitchFamily="34" charset="-122"/>
                <a:ea typeface="微软雅黑" panose="020B0503020204020204" pitchFamily="34" charset="-122"/>
              </a:rPr>
              <a:t>警察头像的位置可以提示玩家警察过来的方向；</a:t>
            </a:r>
            <a:endParaRPr lang="en-US" sz="1200" dirty="0">
              <a:solidFill>
                <a:schemeClr val="tx1"/>
              </a:solidFill>
              <a:latin typeface="微软雅黑" panose="020B0503020204020204" pitchFamily="34" charset="-122"/>
              <a:ea typeface="微软雅黑" panose="020B0503020204020204" pitchFamily="34" charset="-122"/>
            </a:endParaRPr>
          </a:p>
        </p:txBody>
      </p:sp>
      <p:cxnSp>
        <p:nvCxnSpPr>
          <p:cNvPr id="3" name="Straight Arrow Connector 2"/>
          <p:cNvCxnSpPr>
            <a:stCxn id="14" idx="3"/>
          </p:cNvCxnSpPr>
          <p:nvPr/>
        </p:nvCxnSpPr>
        <p:spPr>
          <a:xfrm flipV="1">
            <a:off x="7496416" y="4046675"/>
            <a:ext cx="2093495" cy="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589911" y="3765926"/>
            <a:ext cx="1411703" cy="58724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smtClean="0">
                <a:solidFill>
                  <a:schemeClr val="tx1"/>
                </a:solidFill>
                <a:latin typeface="微软雅黑" panose="020B0503020204020204" pitchFamily="34" charset="-122"/>
                <a:ea typeface="微软雅黑" panose="020B0503020204020204" pitchFamily="34" charset="-122"/>
              </a:rPr>
              <a:t>警觉之后</a:t>
            </a:r>
            <a:r>
              <a:rPr lang="en-US" altLang="zh-CN" sz="1200" dirty="0" smtClean="0">
                <a:solidFill>
                  <a:schemeClr val="tx1"/>
                </a:solidFill>
                <a:latin typeface="微软雅黑" panose="020B0503020204020204" pitchFamily="34" charset="-122"/>
                <a:ea typeface="微软雅黑" panose="020B0503020204020204" pitchFamily="34" charset="-122"/>
              </a:rPr>
              <a:t>NPC</a:t>
            </a:r>
            <a:r>
              <a:rPr lang="zh-CN" altLang="en-US" sz="1200" dirty="0" smtClean="0">
                <a:solidFill>
                  <a:schemeClr val="tx1"/>
                </a:solidFill>
                <a:latin typeface="微软雅黑" panose="020B0503020204020204" pitchFamily="34" charset="-122"/>
                <a:ea typeface="微软雅黑" panose="020B0503020204020204" pitchFamily="34" charset="-122"/>
              </a:rPr>
              <a:t>的移动速度加快。</a:t>
            </a:r>
            <a:endParaRPr lang="en-US" sz="1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19508" y="1322934"/>
            <a:ext cx="4703326" cy="4643059"/>
          </a:xfrm>
          <a:solidFill>
            <a:schemeClr val="tx1"/>
          </a:solidFill>
        </p:spPr>
        <p:txBody>
          <a:bodyPr>
            <a:normAutofit fontScale="90000"/>
          </a:bodyPr>
          <a:lstStyle/>
          <a:p>
            <a:r>
              <a:rPr lang="zh-CN" altLang="en-US" sz="1400" dirty="0">
                <a:solidFill>
                  <a:schemeClr val="bg1"/>
                </a:solidFill>
                <a:latin typeface="微软雅黑" panose="020B0503020204020204" pitchFamily="34" charset="-122"/>
                <a:ea typeface="微软雅黑" panose="020B0503020204020204" pitchFamily="34" charset="-122"/>
              </a:rPr>
              <a:t>触</a:t>
            </a:r>
            <a:r>
              <a:rPr lang="zh-CN" altLang="en-US" sz="1400" dirty="0" smtClean="0">
                <a:solidFill>
                  <a:schemeClr val="bg1"/>
                </a:solidFill>
                <a:latin typeface="微软雅黑" panose="020B0503020204020204" pitchFamily="34" charset="-122"/>
                <a:ea typeface="微软雅黑" panose="020B0503020204020204" pitchFamily="34" charset="-122"/>
              </a:rPr>
              <a:t>发报警的两种情况：</a:t>
            </a:r>
            <a:br>
              <a:rPr lang="en-US" altLang="zh-CN" sz="1400" dirty="0" smtClean="0">
                <a:solidFill>
                  <a:schemeClr val="bg1"/>
                </a:solidFill>
                <a:latin typeface="微软雅黑" panose="020B0503020204020204" pitchFamily="34" charset="-122"/>
                <a:ea typeface="微软雅黑" panose="020B0503020204020204" pitchFamily="34" charset="-122"/>
              </a:rPr>
            </a:br>
            <a:r>
              <a:rPr lang="en-US" altLang="zh-CN" sz="1400" dirty="0" smtClean="0">
                <a:solidFill>
                  <a:schemeClr val="bg1"/>
                </a:solidFill>
                <a:latin typeface="微软雅黑" panose="020B0503020204020204" pitchFamily="34" charset="-122"/>
                <a:ea typeface="微软雅黑" panose="020B0503020204020204" pitchFamily="34" charset="-122"/>
              </a:rPr>
              <a:t>1.</a:t>
            </a:r>
            <a:r>
              <a:rPr lang="zh-CN" altLang="en-US" sz="1400" dirty="0">
                <a:solidFill>
                  <a:schemeClr val="bg1"/>
                </a:solidFill>
                <a:latin typeface="微软雅黑" panose="020B0503020204020204" pitchFamily="34" charset="-122"/>
                <a:ea typeface="微软雅黑" panose="020B0503020204020204" pitchFamily="34" charset="-122"/>
              </a:rPr>
              <a:t>玩</a:t>
            </a:r>
            <a:r>
              <a:rPr lang="zh-CN" altLang="en-US" sz="1400" dirty="0" smtClean="0">
                <a:solidFill>
                  <a:schemeClr val="bg1"/>
                </a:solidFill>
                <a:latin typeface="微软雅黑" panose="020B0503020204020204" pitchFamily="34" charset="-122"/>
                <a:ea typeface="微软雅黑" panose="020B0503020204020204" pitchFamily="34" charset="-122"/>
              </a:rPr>
              <a:t>偶走动时被</a:t>
            </a:r>
            <a:r>
              <a:rPr lang="en-US" altLang="zh-CN" sz="1400" dirty="0" smtClean="0">
                <a:solidFill>
                  <a:schemeClr val="bg1"/>
                </a:solidFill>
                <a:latin typeface="微软雅黑" panose="020B0503020204020204" pitchFamily="34" charset="-122"/>
                <a:ea typeface="微软雅黑" panose="020B0503020204020204" pitchFamily="34" charset="-122"/>
              </a:rPr>
              <a:t>NPC</a:t>
            </a:r>
            <a:r>
              <a:rPr lang="zh-CN" altLang="en-US" sz="1400" dirty="0" smtClean="0">
                <a:solidFill>
                  <a:schemeClr val="bg1"/>
                </a:solidFill>
                <a:latin typeface="微软雅黑" panose="020B0503020204020204" pitchFamily="34" charset="-122"/>
                <a:ea typeface="微软雅黑" panose="020B0503020204020204" pitchFamily="34" charset="-122"/>
              </a:rPr>
              <a:t>发现，</a:t>
            </a:r>
            <a:r>
              <a:rPr lang="en-US" altLang="zh-CN" sz="1400" dirty="0" smtClean="0">
                <a:solidFill>
                  <a:schemeClr val="bg1"/>
                </a:solidFill>
                <a:latin typeface="微软雅黑" panose="020B0503020204020204" pitchFamily="34" charset="-122"/>
                <a:ea typeface="微软雅黑" panose="020B0503020204020204" pitchFamily="34" charset="-122"/>
              </a:rPr>
              <a:t>NPC</a:t>
            </a:r>
            <a:r>
              <a:rPr lang="zh-CN" altLang="en-US" sz="1400" dirty="0">
                <a:solidFill>
                  <a:schemeClr val="bg1"/>
                </a:solidFill>
                <a:latin typeface="微软雅黑" panose="020B0503020204020204" pitchFamily="34" charset="-122"/>
                <a:ea typeface="微软雅黑" panose="020B0503020204020204" pitchFamily="34" charset="-122"/>
              </a:rPr>
              <a:t>跑</a:t>
            </a:r>
            <a:r>
              <a:rPr lang="zh-CN" altLang="en-US" sz="1400" dirty="0" smtClean="0">
                <a:solidFill>
                  <a:schemeClr val="bg1"/>
                </a:solidFill>
                <a:latin typeface="微软雅黑" panose="020B0503020204020204" pitchFamily="34" charset="-122"/>
                <a:ea typeface="微软雅黑" panose="020B0503020204020204" pitchFamily="34" charset="-122"/>
              </a:rPr>
              <a:t>开，报警；</a:t>
            </a:r>
            <a:br>
              <a:rPr lang="en-US" altLang="zh-CN" sz="1400" dirty="0" smtClean="0">
                <a:solidFill>
                  <a:schemeClr val="bg1"/>
                </a:solidFill>
                <a:latin typeface="微软雅黑" panose="020B0503020204020204" pitchFamily="34" charset="-122"/>
                <a:ea typeface="微软雅黑" panose="020B0503020204020204" pitchFamily="34" charset="-122"/>
              </a:rPr>
            </a:br>
            <a:r>
              <a:rPr lang="zh-CN" altLang="en-US" sz="1400" dirty="0" smtClean="0">
                <a:solidFill>
                  <a:schemeClr val="bg1"/>
                </a:solidFill>
                <a:latin typeface="微软雅黑" panose="020B0503020204020204" pitchFamily="34" charset="-122"/>
                <a:ea typeface="微软雅黑" panose="020B0503020204020204" pitchFamily="34" charset="-122"/>
              </a:rPr>
              <a:t>（简单版，</a:t>
            </a:r>
            <a:r>
              <a:rPr lang="en-US" altLang="zh-CN" sz="1400" dirty="0" smtClean="0">
                <a:solidFill>
                  <a:schemeClr val="bg1"/>
                </a:solidFill>
                <a:latin typeface="微软雅黑" panose="020B0503020204020204" pitchFamily="34" charset="-122"/>
                <a:ea typeface="微软雅黑" panose="020B0503020204020204" pitchFamily="34" charset="-122"/>
              </a:rPr>
              <a:t>NPC</a:t>
            </a:r>
            <a:r>
              <a:rPr lang="zh-CN" altLang="en-US" sz="1400" dirty="0" smtClean="0">
                <a:solidFill>
                  <a:schemeClr val="bg1"/>
                </a:solidFill>
                <a:latin typeface="微软雅黑" panose="020B0503020204020204" pitchFamily="34" charset="-122"/>
                <a:ea typeface="微软雅黑" panose="020B0503020204020204" pitchFamily="34" charset="-122"/>
              </a:rPr>
              <a:t>原地报警）</a:t>
            </a:r>
            <a:br>
              <a:rPr lang="en-US" altLang="zh-CN" sz="1400" dirty="0" smtClean="0">
                <a:solidFill>
                  <a:schemeClr val="bg1"/>
                </a:solidFill>
                <a:latin typeface="微软雅黑" panose="020B0503020204020204" pitchFamily="34" charset="-122"/>
                <a:ea typeface="微软雅黑" panose="020B0503020204020204" pitchFamily="34" charset="-122"/>
              </a:rPr>
            </a:br>
            <a:r>
              <a:rPr lang="en-US" altLang="zh-CN" sz="1400" dirty="0" smtClean="0">
                <a:solidFill>
                  <a:schemeClr val="bg1"/>
                </a:solidFill>
                <a:latin typeface="微软雅黑" panose="020B0503020204020204" pitchFamily="34" charset="-122"/>
                <a:ea typeface="微软雅黑" panose="020B0503020204020204" pitchFamily="34" charset="-122"/>
              </a:rPr>
              <a:t>2.</a:t>
            </a:r>
            <a:r>
              <a:rPr lang="zh-CN" altLang="en-US" sz="1400" dirty="0" smtClean="0">
                <a:solidFill>
                  <a:schemeClr val="bg1"/>
                </a:solidFill>
                <a:latin typeface="微软雅黑" panose="020B0503020204020204" pitchFamily="34" charset="-122"/>
                <a:ea typeface="微软雅黑" panose="020B0503020204020204" pitchFamily="34" charset="-122"/>
              </a:rPr>
              <a:t>玩偶杀人时被</a:t>
            </a:r>
            <a:r>
              <a:rPr lang="zh-CN" altLang="en-US" sz="1400" dirty="0">
                <a:solidFill>
                  <a:schemeClr val="bg1"/>
                </a:solidFill>
                <a:latin typeface="微软雅黑" panose="020B0503020204020204" pitchFamily="34" charset="-122"/>
                <a:ea typeface="微软雅黑" panose="020B0503020204020204" pitchFamily="34" charset="-122"/>
              </a:rPr>
              <a:t>其</a:t>
            </a:r>
            <a:r>
              <a:rPr lang="zh-CN" altLang="en-US" sz="1400" dirty="0" smtClean="0">
                <a:solidFill>
                  <a:schemeClr val="bg1"/>
                </a:solidFill>
                <a:latin typeface="微软雅黑" panose="020B0503020204020204" pitchFamily="34" charset="-122"/>
                <a:ea typeface="微软雅黑" panose="020B0503020204020204" pitchFamily="34" charset="-122"/>
              </a:rPr>
              <a:t>它</a:t>
            </a:r>
            <a:r>
              <a:rPr lang="en-US" altLang="zh-CN" sz="1400" dirty="0" smtClean="0">
                <a:solidFill>
                  <a:schemeClr val="bg1"/>
                </a:solidFill>
                <a:latin typeface="微软雅黑" panose="020B0503020204020204" pitchFamily="34" charset="-122"/>
                <a:ea typeface="微软雅黑" panose="020B0503020204020204" pitchFamily="34" charset="-122"/>
              </a:rPr>
              <a:t>NPC</a:t>
            </a:r>
            <a:r>
              <a:rPr lang="zh-CN" altLang="en-US" sz="1400" dirty="0" smtClean="0">
                <a:solidFill>
                  <a:schemeClr val="bg1"/>
                </a:solidFill>
                <a:latin typeface="微软雅黑" panose="020B0503020204020204" pitchFamily="34" charset="-122"/>
                <a:ea typeface="微软雅黑" panose="020B0503020204020204" pitchFamily="34" charset="-122"/>
              </a:rPr>
              <a:t>看见，其它</a:t>
            </a:r>
            <a:r>
              <a:rPr lang="en-US" altLang="zh-CN" sz="1400" dirty="0" smtClean="0">
                <a:solidFill>
                  <a:schemeClr val="bg1"/>
                </a:solidFill>
                <a:latin typeface="微软雅黑" panose="020B0503020204020204" pitchFamily="34" charset="-122"/>
                <a:ea typeface="微软雅黑" panose="020B0503020204020204" pitchFamily="34" charset="-122"/>
              </a:rPr>
              <a:t>npc</a:t>
            </a:r>
            <a:r>
              <a:rPr lang="zh-CN" altLang="en-US" sz="1400" dirty="0" smtClean="0">
                <a:solidFill>
                  <a:schemeClr val="bg1"/>
                </a:solidFill>
                <a:latin typeface="微软雅黑" panose="020B0503020204020204" pitchFamily="34" charset="-122"/>
                <a:ea typeface="微软雅黑" panose="020B0503020204020204" pitchFamily="34" charset="-122"/>
              </a:rPr>
              <a:t>跑开，报警；</a:t>
            </a:r>
            <a:br>
              <a:rPr lang="en-US" altLang="zh-CN" sz="1400" dirty="0" smtClean="0">
                <a:solidFill>
                  <a:schemeClr val="bg1"/>
                </a:solidFill>
                <a:latin typeface="微软雅黑" panose="020B0503020204020204" pitchFamily="34" charset="-122"/>
                <a:ea typeface="微软雅黑" panose="020B0503020204020204" pitchFamily="34" charset="-122"/>
              </a:rPr>
            </a:br>
            <a:br>
              <a:rPr lang="en-US" altLang="zh-CN" sz="1400" dirty="0">
                <a:solidFill>
                  <a:schemeClr val="bg1"/>
                </a:solidFill>
                <a:latin typeface="微软雅黑" panose="020B0503020204020204" pitchFamily="34" charset="-122"/>
                <a:ea typeface="微软雅黑" panose="020B0503020204020204" pitchFamily="34" charset="-122"/>
              </a:rPr>
            </a:br>
            <a:r>
              <a:rPr lang="zh-CN" altLang="en-US" sz="1400" dirty="0" smtClean="0">
                <a:solidFill>
                  <a:schemeClr val="bg1"/>
                </a:solidFill>
                <a:latin typeface="微软雅黑" panose="020B0503020204020204" pitchFamily="34" charset="-122"/>
                <a:ea typeface="微软雅黑" panose="020B0503020204020204" pitchFamily="34" charset="-122"/>
              </a:rPr>
              <a:t>报警之后，进入警报状态：</a:t>
            </a:r>
            <a:br>
              <a:rPr lang="en-US" altLang="zh-CN" sz="1400" dirty="0" smtClean="0">
                <a:solidFill>
                  <a:schemeClr val="bg1"/>
                </a:solidFill>
                <a:latin typeface="微软雅黑" panose="020B0503020204020204" pitchFamily="34" charset="-122"/>
                <a:ea typeface="微软雅黑" panose="020B0503020204020204" pitchFamily="34" charset="-122"/>
              </a:rPr>
            </a:br>
            <a:r>
              <a:rPr lang="en-US" altLang="zh-CN" sz="1400" dirty="0" smtClean="0">
                <a:solidFill>
                  <a:schemeClr val="bg1"/>
                </a:solidFill>
                <a:latin typeface="微软雅黑" panose="020B0503020204020204" pitchFamily="34" charset="-122"/>
                <a:ea typeface="微软雅黑" panose="020B0503020204020204" pitchFamily="34" charset="-122"/>
              </a:rPr>
              <a:t>a.</a:t>
            </a:r>
            <a:r>
              <a:rPr lang="zh-CN" altLang="en-US" sz="1400" dirty="0" smtClean="0">
                <a:solidFill>
                  <a:schemeClr val="bg1"/>
                </a:solidFill>
                <a:latin typeface="微软雅黑" panose="020B0503020204020204" pitchFamily="34" charset="-122"/>
                <a:ea typeface="微软雅黑" panose="020B0503020204020204" pitchFamily="34" charset="-122"/>
              </a:rPr>
              <a:t>倒计时十秒</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警察从屏幕外进入标记警徽的调查区域调查；</a:t>
            </a:r>
            <a:br>
              <a:rPr lang="en-US" altLang="zh-CN" sz="1400" dirty="0" smtClean="0">
                <a:solidFill>
                  <a:schemeClr val="bg1"/>
                </a:solidFill>
                <a:latin typeface="微软雅黑" panose="020B0503020204020204" pitchFamily="34" charset="-122"/>
                <a:ea typeface="微软雅黑" panose="020B0503020204020204" pitchFamily="34" charset="-122"/>
              </a:rPr>
            </a:br>
            <a:r>
              <a:rPr lang="zh-CN" altLang="en-US" sz="1400" dirty="0">
                <a:solidFill>
                  <a:schemeClr val="bg1"/>
                </a:solidFill>
                <a:latin typeface="微软雅黑" panose="020B0503020204020204" pitchFamily="34" charset="-122"/>
                <a:ea typeface="微软雅黑" panose="020B0503020204020204" pitchFamily="34" charset="-122"/>
              </a:rPr>
              <a:t>十</a:t>
            </a:r>
            <a:r>
              <a:rPr lang="zh-CN" altLang="en-US" sz="1400" dirty="0" smtClean="0">
                <a:solidFill>
                  <a:schemeClr val="bg1"/>
                </a:solidFill>
                <a:latin typeface="微软雅黑" panose="020B0503020204020204" pitchFamily="34" charset="-122"/>
                <a:ea typeface="微软雅黑" panose="020B0503020204020204" pitchFamily="34" charset="-122"/>
              </a:rPr>
              <a:t>秒内，玩偶未被发现，十秒后警察就离开；</a:t>
            </a:r>
            <a:br>
              <a:rPr lang="en-US" altLang="zh-CN" sz="1400" dirty="0" smtClean="0">
                <a:solidFill>
                  <a:schemeClr val="bg1"/>
                </a:solidFill>
                <a:latin typeface="微软雅黑" panose="020B0503020204020204" pitchFamily="34" charset="-122"/>
                <a:ea typeface="微软雅黑" panose="020B0503020204020204" pitchFamily="34" charset="-122"/>
              </a:rPr>
            </a:br>
            <a:r>
              <a:rPr lang="zh-CN" altLang="en-US" sz="1400" dirty="0" smtClean="0">
                <a:solidFill>
                  <a:schemeClr val="bg1"/>
                </a:solidFill>
                <a:latin typeface="微软雅黑" panose="020B0503020204020204" pitchFamily="34" charset="-122"/>
                <a:ea typeface="微软雅黑" panose="020B0503020204020204" pitchFamily="34" charset="-122"/>
              </a:rPr>
              <a:t>被发现，则进入逮捕状态</a:t>
            </a:r>
            <a:br>
              <a:rPr lang="en-US" altLang="zh-CN" sz="1400" dirty="0" smtClean="0">
                <a:solidFill>
                  <a:schemeClr val="bg1"/>
                </a:solidFill>
                <a:latin typeface="微软雅黑" panose="020B0503020204020204" pitchFamily="34" charset="-122"/>
                <a:ea typeface="微软雅黑" panose="020B0503020204020204" pitchFamily="34" charset="-122"/>
              </a:rPr>
            </a:br>
            <a:br>
              <a:rPr lang="en-US" altLang="zh-CN" sz="1400" dirty="0" smtClean="0">
                <a:solidFill>
                  <a:schemeClr val="bg1"/>
                </a:solidFill>
                <a:latin typeface="微软雅黑" panose="020B0503020204020204" pitchFamily="34" charset="-122"/>
                <a:ea typeface="微软雅黑" panose="020B0503020204020204" pitchFamily="34" charset="-122"/>
              </a:rPr>
            </a:b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DEMO </a:t>
            </a:r>
            <a:r>
              <a:rPr lang="zh-CN" altLang="en-US" sz="1400" dirty="0" smtClean="0">
                <a:solidFill>
                  <a:schemeClr val="bg1"/>
                </a:solidFill>
                <a:latin typeface="微软雅黑" panose="020B0503020204020204" pitchFamily="34" charset="-122"/>
                <a:ea typeface="微软雅黑" panose="020B0503020204020204" pitchFamily="34" charset="-122"/>
              </a:rPr>
              <a:t>版本若没法实现逮捕状态，则先实现</a:t>
            </a:r>
            <a:br>
              <a:rPr lang="en-US" altLang="zh-CN" sz="1400" dirty="0" smtClean="0">
                <a:solidFill>
                  <a:schemeClr val="bg1"/>
                </a:solidFill>
                <a:latin typeface="微软雅黑" panose="020B0503020204020204" pitchFamily="34" charset="-122"/>
                <a:ea typeface="微软雅黑" panose="020B0503020204020204" pitchFamily="34" charset="-122"/>
              </a:rPr>
            </a:br>
            <a:r>
              <a:rPr lang="en-US" altLang="zh-CN" sz="1400" dirty="0" smtClean="0">
                <a:solidFill>
                  <a:schemeClr val="bg1"/>
                </a:solidFill>
                <a:latin typeface="微软雅黑" panose="020B0503020204020204" pitchFamily="34" charset="-122"/>
                <a:ea typeface="微软雅黑" panose="020B0503020204020204" pitchFamily="34" charset="-122"/>
              </a:rPr>
              <a:t>   </a:t>
            </a:r>
            <a:r>
              <a:rPr lang="zh-CN" altLang="en-US" sz="1400" dirty="0" smtClean="0">
                <a:solidFill>
                  <a:schemeClr val="bg1"/>
                </a:solidFill>
                <a:latin typeface="微软雅黑" panose="020B0503020204020204" pitchFamily="34" charset="-122"/>
                <a:ea typeface="微软雅黑" panose="020B0503020204020204" pitchFamily="34" charset="-122"/>
              </a:rPr>
              <a:t>被警察发现，就会游戏结束）</a:t>
            </a:r>
            <a:br>
              <a:rPr lang="en-US" altLang="zh-CN" sz="1400" dirty="0" smtClean="0">
                <a:solidFill>
                  <a:schemeClr val="bg1"/>
                </a:solidFill>
                <a:latin typeface="微软雅黑" panose="020B0503020204020204" pitchFamily="34" charset="-122"/>
                <a:ea typeface="微软雅黑" panose="020B0503020204020204" pitchFamily="34" charset="-122"/>
              </a:rPr>
            </a:br>
            <a:br>
              <a:rPr lang="en-US" altLang="zh-CN" sz="1400" dirty="0" smtClean="0">
                <a:solidFill>
                  <a:schemeClr val="bg1"/>
                </a:solidFill>
                <a:latin typeface="微软雅黑" panose="020B0503020204020204" pitchFamily="34" charset="-122"/>
                <a:ea typeface="微软雅黑" panose="020B0503020204020204" pitchFamily="34" charset="-122"/>
              </a:rPr>
            </a:br>
            <a:r>
              <a:rPr lang="en-US" altLang="zh-CN" sz="1400" dirty="0" smtClean="0">
                <a:solidFill>
                  <a:schemeClr val="bg1"/>
                </a:solidFill>
                <a:latin typeface="微软雅黑" panose="020B0503020204020204" pitchFamily="34" charset="-122"/>
                <a:ea typeface="微软雅黑" panose="020B0503020204020204" pitchFamily="34" charset="-122"/>
              </a:rPr>
              <a:t>B.</a:t>
            </a:r>
            <a:r>
              <a:rPr lang="zh-CN" altLang="en-US" sz="1400" dirty="0">
                <a:solidFill>
                  <a:schemeClr val="bg1"/>
                </a:solidFill>
                <a:latin typeface="微软雅黑" panose="020B0503020204020204" pitchFamily="34" charset="-122"/>
                <a:ea typeface="微软雅黑" panose="020B0503020204020204" pitchFamily="34" charset="-122"/>
              </a:rPr>
              <a:t>倒计时十秒</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警察从屏幕外进入标记警徽的调查区域调查；</a:t>
            </a:r>
            <a:br>
              <a:rPr lang="en-US" altLang="zh-CN" sz="1400" dirty="0">
                <a:solidFill>
                  <a:schemeClr val="bg1"/>
                </a:solidFill>
                <a:latin typeface="微软雅黑" panose="020B0503020204020204" pitchFamily="34" charset="-122"/>
                <a:ea typeface="微软雅黑" panose="020B0503020204020204" pitchFamily="34" charset="-122"/>
              </a:rPr>
            </a:br>
            <a:r>
              <a:rPr lang="zh-CN" altLang="en-US" sz="1400" dirty="0">
                <a:solidFill>
                  <a:schemeClr val="bg1"/>
                </a:solidFill>
                <a:latin typeface="微软雅黑" panose="020B0503020204020204" pitchFamily="34" charset="-122"/>
                <a:ea typeface="微软雅黑" panose="020B0503020204020204" pitchFamily="34" charset="-122"/>
              </a:rPr>
              <a:t>十秒内</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玩</a:t>
            </a:r>
            <a:r>
              <a:rPr lang="zh-CN" altLang="en-US" sz="1400" dirty="0" smtClean="0">
                <a:solidFill>
                  <a:schemeClr val="bg1"/>
                </a:solidFill>
                <a:latin typeface="微软雅黑" panose="020B0503020204020204" pitchFamily="34" charset="-122"/>
                <a:ea typeface="微软雅黑" panose="020B0503020204020204" pitchFamily="34" charset="-122"/>
              </a:rPr>
              <a:t>偶被发现，则进入逮捕状态；</a:t>
            </a:r>
            <a:br>
              <a:rPr lang="en-US" altLang="zh-CN" sz="1400" dirty="0" smtClean="0">
                <a:solidFill>
                  <a:schemeClr val="bg1"/>
                </a:solidFill>
                <a:latin typeface="微软雅黑" panose="020B0503020204020204" pitchFamily="34" charset="-122"/>
                <a:ea typeface="微软雅黑" panose="020B0503020204020204" pitchFamily="34" charset="-122"/>
              </a:rPr>
            </a:br>
            <a:r>
              <a:rPr lang="zh-CN" altLang="en-US" sz="1400" dirty="0">
                <a:solidFill>
                  <a:schemeClr val="bg1"/>
                </a:solidFill>
                <a:latin typeface="微软雅黑" panose="020B0503020204020204" pitchFamily="34" charset="-122"/>
                <a:ea typeface="微软雅黑" panose="020B0503020204020204" pitchFamily="34" charset="-122"/>
              </a:rPr>
              <a:t>逮</a:t>
            </a:r>
            <a:r>
              <a:rPr lang="zh-CN" altLang="en-US" sz="1400" dirty="0" smtClean="0">
                <a:solidFill>
                  <a:schemeClr val="bg1"/>
                </a:solidFill>
                <a:latin typeface="微软雅黑" panose="020B0503020204020204" pitchFamily="34" charset="-122"/>
                <a:ea typeface="微软雅黑" panose="020B0503020204020204" pitchFamily="34" charset="-122"/>
              </a:rPr>
              <a:t>捕倒计时是新计时</a:t>
            </a:r>
            <a:r>
              <a:rPr lang="en-US" altLang="zh-CN" sz="1400" dirty="0" smtClean="0">
                <a:solidFill>
                  <a:schemeClr val="bg1"/>
                </a:solidFill>
                <a:latin typeface="微软雅黑" panose="020B0503020204020204" pitchFamily="34" charset="-122"/>
                <a:ea typeface="微软雅黑" panose="020B0503020204020204" pitchFamily="34" charset="-122"/>
              </a:rPr>
              <a:t>10s;</a:t>
            </a:r>
            <a:br>
              <a:rPr lang="en-US" altLang="zh-CN" sz="1400" dirty="0" smtClean="0">
                <a:solidFill>
                  <a:schemeClr val="bg1"/>
                </a:solidFill>
                <a:latin typeface="微软雅黑" panose="020B0503020204020204" pitchFamily="34" charset="-122"/>
                <a:ea typeface="微软雅黑" panose="020B0503020204020204" pitchFamily="34" charset="-122"/>
              </a:rPr>
            </a:br>
            <a:br>
              <a:rPr lang="en-US" altLang="zh-CN" sz="1400" dirty="0">
                <a:solidFill>
                  <a:schemeClr val="bg1"/>
                </a:solidFill>
                <a:latin typeface="微软雅黑" panose="020B0503020204020204" pitchFamily="34" charset="-122"/>
                <a:ea typeface="微软雅黑" panose="020B0503020204020204" pitchFamily="34" charset="-122"/>
              </a:rPr>
            </a:br>
            <a:r>
              <a:rPr lang="zh-CN" altLang="en-US" sz="1400" dirty="0">
                <a:solidFill>
                  <a:schemeClr val="bg1"/>
                </a:solidFill>
                <a:latin typeface="微软雅黑" panose="020B0503020204020204" pitchFamily="34" charset="-122"/>
                <a:ea typeface="微软雅黑" panose="020B0503020204020204" pitchFamily="34" charset="-122"/>
              </a:rPr>
              <a:t>警</a:t>
            </a:r>
            <a:r>
              <a:rPr lang="zh-CN" altLang="en-US" sz="1400" dirty="0" smtClean="0">
                <a:solidFill>
                  <a:schemeClr val="bg1"/>
                </a:solidFill>
                <a:latin typeface="微软雅黑" panose="020B0503020204020204" pitchFamily="34" charset="-122"/>
                <a:ea typeface="微软雅黑" panose="020B0503020204020204" pitchFamily="34" charset="-122"/>
              </a:rPr>
              <a:t>察会追击玩偶，玩偶进入逃跑状态；</a:t>
            </a:r>
            <a:br>
              <a:rPr lang="en-US" altLang="zh-CN" sz="1400" dirty="0" smtClean="0">
                <a:solidFill>
                  <a:schemeClr val="bg1"/>
                </a:solidFill>
                <a:latin typeface="微软雅黑" panose="020B0503020204020204" pitchFamily="34" charset="-122"/>
                <a:ea typeface="微软雅黑" panose="020B0503020204020204" pitchFamily="34" charset="-122"/>
              </a:rPr>
            </a:br>
            <a:r>
              <a:rPr lang="zh-CN" altLang="en-US" sz="1400" dirty="0">
                <a:solidFill>
                  <a:schemeClr val="bg1"/>
                </a:solidFill>
                <a:latin typeface="微软雅黑" panose="020B0503020204020204" pitchFamily="34" charset="-122"/>
                <a:ea typeface="微软雅黑" panose="020B0503020204020204" pitchFamily="34" charset="-122"/>
              </a:rPr>
              <a:t>十秒</a:t>
            </a:r>
            <a:r>
              <a:rPr lang="zh-CN" altLang="en-US" sz="1400" dirty="0" smtClean="0">
                <a:solidFill>
                  <a:schemeClr val="bg1"/>
                </a:solidFill>
                <a:latin typeface="微软雅黑" panose="020B0503020204020204" pitchFamily="34" charset="-122"/>
                <a:ea typeface="微软雅黑" panose="020B0503020204020204" pitchFamily="34" charset="-122"/>
              </a:rPr>
              <a:t>内没被抓到，则警察离开；</a:t>
            </a:r>
            <a:br>
              <a:rPr lang="en-US" altLang="zh-CN" sz="1400" dirty="0" smtClean="0">
                <a:solidFill>
                  <a:schemeClr val="bg1"/>
                </a:solidFill>
                <a:latin typeface="微软雅黑" panose="020B0503020204020204" pitchFamily="34" charset="-122"/>
                <a:ea typeface="微软雅黑" panose="020B0503020204020204" pitchFamily="34" charset="-122"/>
              </a:rPr>
            </a:br>
            <a:r>
              <a:rPr lang="zh-CN" altLang="en-US" sz="1400" dirty="0" smtClean="0">
                <a:solidFill>
                  <a:schemeClr val="bg1"/>
                </a:solidFill>
                <a:latin typeface="微软雅黑" panose="020B0503020204020204" pitchFamily="34" charset="-122"/>
                <a:ea typeface="微软雅黑" panose="020B0503020204020204" pitchFamily="34" charset="-122"/>
              </a:rPr>
              <a:t>被抓到游戏结束！！</a:t>
            </a:r>
            <a:br>
              <a:rPr lang="en-US" altLang="zh-CN" sz="1400" dirty="0" smtClean="0">
                <a:solidFill>
                  <a:schemeClr val="bg1"/>
                </a:solidFill>
                <a:latin typeface="微软雅黑" panose="020B0503020204020204" pitchFamily="34" charset="-122"/>
                <a:ea typeface="微软雅黑" panose="020B0503020204020204" pitchFamily="34" charset="-122"/>
              </a:rPr>
            </a:br>
            <a:br>
              <a:rPr lang="en-US" altLang="zh-CN" sz="1400" dirty="0">
                <a:solidFill>
                  <a:schemeClr val="bg1"/>
                </a:solidFill>
                <a:latin typeface="微软雅黑" panose="020B0503020204020204" pitchFamily="34" charset="-122"/>
                <a:ea typeface="微软雅黑" panose="020B0503020204020204" pitchFamily="34" charset="-122"/>
              </a:rPr>
            </a:br>
            <a:r>
              <a:rPr lang="zh-CN" altLang="en-US" sz="1400" dirty="0" smtClean="0">
                <a:solidFill>
                  <a:schemeClr val="bg1"/>
                </a:solidFill>
                <a:latin typeface="微软雅黑" panose="020B0503020204020204" pitchFamily="34" charset="-122"/>
                <a:ea typeface="微软雅黑" panose="020B0503020204020204" pitchFamily="34" charset="-122"/>
              </a:rPr>
              <a:t>逮捕状态行为开发需要时间长，先做第一种状态；</a:t>
            </a:r>
            <a:br>
              <a:rPr lang="en-US" altLang="zh-CN" sz="1400" dirty="0" smtClean="0">
                <a:solidFill>
                  <a:schemeClr val="bg1"/>
                </a:solidFill>
                <a:latin typeface="微软雅黑" panose="020B0503020204020204" pitchFamily="34" charset="-122"/>
                <a:ea typeface="微软雅黑" panose="020B0503020204020204" pitchFamily="34" charset="-122"/>
              </a:rPr>
            </a:br>
            <a:r>
              <a:rPr lang="zh-CN" altLang="en-US" sz="1400" dirty="0">
                <a:solidFill>
                  <a:schemeClr val="bg1"/>
                </a:solidFill>
                <a:latin typeface="微软雅黑" panose="020B0503020204020204" pitchFamily="34" charset="-122"/>
                <a:ea typeface="微软雅黑" panose="020B0503020204020204" pitchFamily="34" charset="-122"/>
              </a:rPr>
              <a:t>先不</a:t>
            </a:r>
            <a:r>
              <a:rPr lang="zh-CN" altLang="en-US" sz="1400" dirty="0" smtClean="0">
                <a:solidFill>
                  <a:schemeClr val="bg1"/>
                </a:solidFill>
                <a:latin typeface="微软雅黑" panose="020B0503020204020204" pitchFamily="34" charset="-122"/>
                <a:ea typeface="微软雅黑" panose="020B0503020204020204" pitchFamily="34" charset="-122"/>
              </a:rPr>
              <a:t>做追击状态；</a:t>
            </a:r>
            <a:br>
              <a:rPr lang="en-US" altLang="zh-CN" sz="1400" dirty="0" smtClean="0">
                <a:solidFill>
                  <a:schemeClr val="bg1"/>
                </a:solidFill>
                <a:latin typeface="微软雅黑" panose="020B0503020204020204" pitchFamily="34" charset="-122"/>
                <a:ea typeface="微软雅黑" panose="020B0503020204020204" pitchFamily="34" charset="-122"/>
              </a:rPr>
            </a:br>
            <a:br>
              <a:rPr lang="en-US" altLang="zh-CN" sz="1400" dirty="0">
                <a:solidFill>
                  <a:schemeClr val="bg1"/>
                </a:solidFill>
                <a:latin typeface="微软雅黑" panose="020B0503020204020204" pitchFamily="34" charset="-122"/>
                <a:ea typeface="微软雅黑" panose="020B0503020204020204" pitchFamily="34" charset="-122"/>
              </a:rPr>
            </a:br>
            <a:endParaRPr lang="en-US" sz="1400" dirty="0">
              <a:solidFill>
                <a:schemeClr val="bg1"/>
              </a:solidFill>
              <a:latin typeface="微软雅黑" panose="020B0503020204020204" pitchFamily="34" charset="-122"/>
              <a:ea typeface="微软雅黑" panose="020B0503020204020204" pitchFamily="34" charset="-122"/>
            </a:endParaRPr>
          </a:p>
        </p:txBody>
      </p:sp>
      <p:pic>
        <p:nvPicPr>
          <p:cNvPr id="6" name="Content Placeholder 5"/>
          <p:cNvPicPr>
            <a:picLocks noGrp="1" noChangeAspect="1"/>
          </p:cNvPicPr>
          <p:nvPr>
            <p:ph idx="1"/>
          </p:nvPr>
        </p:nvPicPr>
        <p:blipFill>
          <a:blip r:embed="rId2"/>
          <a:stretch>
            <a:fillRect/>
          </a:stretch>
        </p:blipFill>
        <p:spPr>
          <a:xfrm>
            <a:off x="293440" y="1178758"/>
            <a:ext cx="3463034" cy="1359561"/>
          </a:xfrm>
          <a:prstGeom prst="rect">
            <a:avLst/>
          </a:prstGeom>
        </p:spPr>
      </p:pic>
      <p:pic>
        <p:nvPicPr>
          <p:cNvPr id="4" name="Picture 3"/>
          <p:cNvPicPr>
            <a:picLocks noChangeAspect="1"/>
          </p:cNvPicPr>
          <p:nvPr/>
        </p:nvPicPr>
        <p:blipFill>
          <a:blip r:embed="rId3"/>
          <a:stretch>
            <a:fillRect/>
          </a:stretch>
        </p:blipFill>
        <p:spPr>
          <a:xfrm>
            <a:off x="76182" y="2402195"/>
            <a:ext cx="7006092" cy="3509946"/>
          </a:xfrm>
          <a:prstGeom prst="rect">
            <a:avLst/>
          </a:prstGeom>
        </p:spPr>
      </p:pic>
      <p:pic>
        <p:nvPicPr>
          <p:cNvPr id="7" name="Picture 6"/>
          <p:cNvPicPr>
            <a:picLocks noChangeAspect="1"/>
          </p:cNvPicPr>
          <p:nvPr/>
        </p:nvPicPr>
        <p:blipFill>
          <a:blip r:embed="rId4"/>
          <a:stretch>
            <a:fillRect/>
          </a:stretch>
        </p:blipFill>
        <p:spPr>
          <a:xfrm>
            <a:off x="3756474" y="1314882"/>
            <a:ext cx="3187316" cy="1087312"/>
          </a:xfrm>
          <a:prstGeom prst="rect">
            <a:avLst/>
          </a:prstGeom>
        </p:spPr>
      </p:pic>
      <p:sp>
        <p:nvSpPr>
          <p:cNvPr id="3" name="TextBox 2"/>
          <p:cNvSpPr txBox="1"/>
          <p:nvPr/>
        </p:nvSpPr>
        <p:spPr>
          <a:xfrm>
            <a:off x="553156" y="440267"/>
            <a:ext cx="6390634" cy="523220"/>
          </a:xfrm>
          <a:prstGeom prst="rect">
            <a:avLst/>
          </a:prstGeom>
          <a:solidFill>
            <a:schemeClr val="tx1"/>
          </a:solidFill>
        </p:spPr>
        <p:txBody>
          <a:bodyPr wrap="square" rtlCol="0">
            <a:spAutoFit/>
          </a:bodyPr>
          <a:lstStyle/>
          <a:p>
            <a:r>
              <a:rPr lang="en-US" sz="2800" dirty="0">
                <a:solidFill>
                  <a:schemeClr val="bg1">
                    <a:lumMod val="95000"/>
                  </a:schemeClr>
                </a:solidFill>
              </a:rPr>
              <a:t>Two states that trigger an alarm</a:t>
            </a:r>
            <a:endParaRPr lang="en-US" sz="2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7288" y="191121"/>
            <a:ext cx="10058400" cy="1609344"/>
          </a:xfrm>
        </p:spPr>
        <p:txBody>
          <a:bodyPr/>
          <a:lstStyle/>
          <a:p>
            <a:r>
              <a:rPr lang="en-US" dirty="0" smtClean="0"/>
              <a:t>Failure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6533" y="1388534"/>
            <a:ext cx="8119284" cy="5068711"/>
          </a:xfrm>
        </p:spPr>
      </p:pic>
      <p:sp>
        <p:nvSpPr>
          <p:cNvPr id="6" name="Rectangle 5"/>
          <p:cNvSpPr/>
          <p:nvPr/>
        </p:nvSpPr>
        <p:spPr>
          <a:xfrm>
            <a:off x="7619999" y="1800465"/>
            <a:ext cx="1917082" cy="85795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6" idx="3"/>
          </p:cNvCxnSpPr>
          <p:nvPr/>
        </p:nvCxnSpPr>
        <p:spPr>
          <a:xfrm>
            <a:off x="9537081" y="2229443"/>
            <a:ext cx="690652"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227733" y="1860952"/>
            <a:ext cx="1693333" cy="904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Show bonus for killing in special way</a:t>
            </a:r>
            <a:endParaRPr lang="en-US"/>
          </a:p>
        </p:txBody>
      </p:sp>
      <p:sp>
        <p:nvSpPr>
          <p:cNvPr id="10" name="Rectangle 9"/>
          <p:cNvSpPr/>
          <p:nvPr/>
        </p:nvSpPr>
        <p:spPr>
          <a:xfrm>
            <a:off x="4391378" y="2765666"/>
            <a:ext cx="3133629" cy="912802"/>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10" idx="1"/>
          </p:cNvCxnSpPr>
          <p:nvPr/>
        </p:nvCxnSpPr>
        <p:spPr>
          <a:xfrm flipH="1" flipV="1">
            <a:off x="2054578" y="3200289"/>
            <a:ext cx="2336800" cy="2177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85332" y="2956776"/>
            <a:ext cx="1169245" cy="475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Title</a:t>
            </a:r>
            <a:endParaRPr lang="en-US" dirty="0"/>
          </a:p>
        </p:txBody>
      </p:sp>
      <p:sp>
        <p:nvSpPr>
          <p:cNvPr id="15" name="Rectangle 14"/>
          <p:cNvSpPr/>
          <p:nvPr/>
        </p:nvSpPr>
        <p:spPr>
          <a:xfrm>
            <a:off x="4516516" y="4082424"/>
            <a:ext cx="2906889" cy="85795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66235" y="3946155"/>
            <a:ext cx="2808164" cy="754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Number of successfully killed targets</a:t>
            </a:r>
            <a:endParaRPr lang="en-US" dirty="0"/>
          </a:p>
        </p:txBody>
      </p:sp>
      <p:cxnSp>
        <p:nvCxnSpPr>
          <p:cNvPr id="17" name="Straight Arrow Connector 16"/>
          <p:cNvCxnSpPr>
            <a:stCxn id="15" idx="3"/>
          </p:cNvCxnSpPr>
          <p:nvPr/>
        </p:nvCxnSpPr>
        <p:spPr>
          <a:xfrm flipV="1">
            <a:off x="7423405" y="4323532"/>
            <a:ext cx="975528" cy="18787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988841" y="5383203"/>
            <a:ext cx="1917082" cy="85795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1" idx="3"/>
          </p:cNvCxnSpPr>
          <p:nvPr/>
        </p:nvCxnSpPr>
        <p:spPr>
          <a:xfrm flipV="1">
            <a:off x="6905923" y="5405779"/>
            <a:ext cx="1056046" cy="40640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976984" y="4996040"/>
            <a:ext cx="1902067" cy="904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 to survive this </a:t>
            </a:r>
            <a:r>
              <a:rPr lang="en-US" dirty="0" smtClean="0"/>
              <a:t>time</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506" y="244322"/>
            <a:ext cx="10058400" cy="1609344"/>
          </a:xfrm>
        </p:spPr>
        <p:txBody>
          <a:bodyPr/>
          <a:lstStyle/>
          <a:p>
            <a:r>
              <a:rPr lang="en-US" altLang="zh-CN" dirty="0" smtClean="0"/>
              <a:t>success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054402" y="1880370"/>
            <a:ext cx="7625827" cy="4291830"/>
          </a:xfrm>
          <a:prstGeom prst="rect">
            <a:avLst/>
          </a:prstGeom>
        </p:spPr>
      </p:pic>
      <p:sp>
        <p:nvSpPr>
          <p:cNvPr id="5" name="Rectangle 4"/>
          <p:cNvSpPr/>
          <p:nvPr/>
        </p:nvSpPr>
        <p:spPr>
          <a:xfrm>
            <a:off x="7435514" y="2093976"/>
            <a:ext cx="1917082" cy="85795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5" idx="3"/>
          </p:cNvCxnSpPr>
          <p:nvPr/>
        </p:nvCxnSpPr>
        <p:spPr>
          <a:xfrm>
            <a:off x="9352596" y="2522954"/>
            <a:ext cx="690652"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043248" y="2154463"/>
            <a:ext cx="1693333" cy="904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Show bonus for killing in special way</a:t>
            </a:r>
            <a:endParaRPr lang="en-US"/>
          </a:p>
        </p:txBody>
      </p:sp>
      <p:sp>
        <p:nvSpPr>
          <p:cNvPr id="8" name="Rectangle 7"/>
          <p:cNvSpPr/>
          <p:nvPr/>
        </p:nvSpPr>
        <p:spPr>
          <a:xfrm>
            <a:off x="4238978" y="2951932"/>
            <a:ext cx="3133629" cy="912802"/>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8" idx="1"/>
          </p:cNvCxnSpPr>
          <p:nvPr/>
        </p:nvCxnSpPr>
        <p:spPr>
          <a:xfrm flipH="1" flipV="1">
            <a:off x="1902178" y="3386555"/>
            <a:ext cx="2336800" cy="2177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32932" y="3143042"/>
            <a:ext cx="1169245" cy="475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Title</a:t>
            </a:r>
            <a:endParaRPr lang="en-US" dirty="0"/>
          </a:p>
        </p:txBody>
      </p:sp>
      <p:sp>
        <p:nvSpPr>
          <p:cNvPr id="11" name="Rectangle 10"/>
          <p:cNvSpPr/>
          <p:nvPr/>
        </p:nvSpPr>
        <p:spPr>
          <a:xfrm>
            <a:off x="4970991" y="5082421"/>
            <a:ext cx="1917082" cy="85795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11" idx="3"/>
          </p:cNvCxnSpPr>
          <p:nvPr/>
        </p:nvCxnSpPr>
        <p:spPr>
          <a:xfrm flipV="1">
            <a:off x="6888073" y="5104997"/>
            <a:ext cx="1056046" cy="40640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59134" y="4695258"/>
            <a:ext cx="1902067" cy="904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 to survive this </a:t>
            </a:r>
            <a:r>
              <a:rPr lang="en-US" dirty="0" smtClean="0"/>
              <a:t>time</a:t>
            </a:r>
            <a:endParaRPr lang="en-US" dirty="0"/>
          </a:p>
        </p:txBody>
      </p:sp>
      <p:sp>
        <p:nvSpPr>
          <p:cNvPr id="14" name="Rectangle 13"/>
          <p:cNvSpPr/>
          <p:nvPr/>
        </p:nvSpPr>
        <p:spPr>
          <a:xfrm>
            <a:off x="2350833" y="2167879"/>
            <a:ext cx="1796052" cy="770037"/>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941655" y="799703"/>
            <a:ext cx="2022327" cy="856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Number of successfully killed targets</a:t>
            </a:r>
            <a:endParaRPr lang="en-US" dirty="0"/>
          </a:p>
        </p:txBody>
      </p:sp>
      <p:cxnSp>
        <p:nvCxnSpPr>
          <p:cNvPr id="19" name="Straight Arrow Connector 18"/>
          <p:cNvCxnSpPr>
            <a:stCxn id="14" idx="0"/>
            <a:endCxn id="15" idx="2"/>
          </p:cNvCxnSpPr>
          <p:nvPr/>
        </p:nvCxnSpPr>
        <p:spPr>
          <a:xfrm flipV="1">
            <a:off x="3248859" y="1656050"/>
            <a:ext cx="703960" cy="51182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9111" y="344905"/>
            <a:ext cx="10058400" cy="778523"/>
          </a:xfrm>
        </p:spPr>
        <p:txBody>
          <a:bodyPr>
            <a:normAutofit fontScale="90000"/>
          </a:bodyPr>
          <a:lstStyle/>
          <a:p>
            <a:r>
              <a:rPr lang="en-US" dirty="0" smtClean="0"/>
              <a:t>Story </a:t>
            </a:r>
            <a:r>
              <a:rPr lang="en-US" dirty="0"/>
              <a:t>expression</a:t>
            </a:r>
            <a:endParaRPr lang="en-US" dirty="0"/>
          </a:p>
        </p:txBody>
      </p:sp>
      <p:pic>
        <p:nvPicPr>
          <p:cNvPr id="4" name="Picture 3"/>
          <p:cNvPicPr>
            <a:picLocks noChangeAspect="1"/>
          </p:cNvPicPr>
          <p:nvPr/>
        </p:nvPicPr>
        <p:blipFill>
          <a:blip r:embed="rId2"/>
          <a:stretch>
            <a:fillRect/>
          </a:stretch>
        </p:blipFill>
        <p:spPr>
          <a:xfrm>
            <a:off x="566545" y="1738212"/>
            <a:ext cx="7776554" cy="365341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66545" y="1283609"/>
            <a:ext cx="1917032" cy="369332"/>
          </a:xfrm>
          <a:prstGeom prst="rect">
            <a:avLst/>
          </a:prstGeom>
          <a:noFill/>
        </p:spPr>
        <p:txBody>
          <a:bodyPr wrap="square" rtlCol="0">
            <a:spAutoFit/>
          </a:bodyPr>
          <a:lstStyle/>
          <a:p>
            <a:r>
              <a:rPr lang="en-US" b="1" dirty="0" smtClean="0"/>
              <a:t>Plan A</a:t>
            </a:r>
            <a:endParaRPr lang="en-US" b="1" dirty="0"/>
          </a:p>
        </p:txBody>
      </p:sp>
      <p:sp>
        <p:nvSpPr>
          <p:cNvPr id="8" name="TextBox 7"/>
          <p:cNvSpPr txBox="1"/>
          <p:nvPr/>
        </p:nvSpPr>
        <p:spPr>
          <a:xfrm>
            <a:off x="8606588" y="714846"/>
            <a:ext cx="2919664" cy="3416320"/>
          </a:xfrm>
          <a:prstGeom prst="rect">
            <a:avLst/>
          </a:prstGeom>
          <a:noFill/>
        </p:spPr>
        <p:txBody>
          <a:bodyPr wrap="square" rtlCol="0">
            <a:spAutoFit/>
          </a:bodyPr>
          <a:lstStyle/>
          <a:p>
            <a:br>
              <a:rPr lang="en-US" dirty="0"/>
            </a:br>
            <a:r>
              <a:rPr lang="en-US" dirty="0"/>
              <a:t>Picture </a:t>
            </a:r>
            <a:r>
              <a:rPr lang="en-US" dirty="0" smtClean="0"/>
              <a:t>and </a:t>
            </a:r>
            <a:r>
              <a:rPr lang="en-US" dirty="0"/>
              <a:t>text </a:t>
            </a:r>
            <a:r>
              <a:rPr lang="en-US" dirty="0" smtClean="0"/>
              <a:t>narrative;</a:t>
            </a:r>
            <a:endParaRPr lang="en-US" dirty="0" smtClean="0"/>
          </a:p>
          <a:p>
            <a:endParaRPr lang="en-US" dirty="0" smtClean="0"/>
          </a:p>
          <a:p>
            <a:r>
              <a:rPr lang="en-US" b="1" dirty="0" smtClean="0"/>
              <a:t>Style:</a:t>
            </a:r>
            <a:endParaRPr lang="en-US" b="1" dirty="0"/>
          </a:p>
          <a:p>
            <a:r>
              <a:rPr lang="en-US" dirty="0" smtClean="0"/>
              <a:t>cinematic narrative;</a:t>
            </a:r>
            <a:endParaRPr lang="en-US" dirty="0" smtClean="0"/>
          </a:p>
          <a:p>
            <a:endParaRPr lang="en-US" dirty="0" smtClean="0"/>
          </a:p>
          <a:p>
            <a:r>
              <a:rPr lang="en-US" b="1" dirty="0" smtClean="0"/>
              <a:t>Interactive:</a:t>
            </a:r>
            <a:endParaRPr lang="en-US" b="1" dirty="0"/>
          </a:p>
          <a:p>
            <a:r>
              <a:rPr lang="en-US" dirty="0" smtClean="0"/>
              <a:t> </a:t>
            </a:r>
            <a:r>
              <a:rPr lang="en-US" dirty="0"/>
              <a:t>you can press the space to skip sentence by sentence, or long press the space to skip the whole paragraph.</a:t>
            </a:r>
            <a:endParaRPr lang="en-US" dirty="0"/>
          </a:p>
        </p:txBody>
      </p:sp>
      <p:pic>
        <p:nvPicPr>
          <p:cNvPr id="1026" name="Picture 2" descr="Space Button icon PNG and SVG Vector Fre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977" y="4243461"/>
            <a:ext cx="1697288" cy="7624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04430" y="5301915"/>
            <a:ext cx="1179095" cy="58553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Press</a:t>
            </a:r>
            <a:endParaRPr lang="en-US" dirty="0" smtClean="0"/>
          </a:p>
          <a:p>
            <a:pPr algn="ctr"/>
            <a:r>
              <a:rPr lang="en-US" dirty="0" smtClean="0"/>
              <a:t>Skip</a:t>
            </a:r>
            <a:endParaRPr lang="en-US" dirty="0"/>
          </a:p>
        </p:txBody>
      </p:sp>
      <p:sp>
        <p:nvSpPr>
          <p:cNvPr id="12" name="Rectangle 11"/>
          <p:cNvSpPr/>
          <p:nvPr/>
        </p:nvSpPr>
        <p:spPr>
          <a:xfrm>
            <a:off x="10244856" y="5301915"/>
            <a:ext cx="1339517" cy="58553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Long Press</a:t>
            </a:r>
            <a:endParaRPr lang="en-US" dirty="0" smtClean="0"/>
          </a:p>
          <a:p>
            <a:pPr algn="ctr"/>
            <a:r>
              <a:rPr lang="en-US" dirty="0" smtClean="0"/>
              <a:t>Skip whole</a:t>
            </a:r>
            <a:endParaRPr lang="en-US" dirty="0"/>
          </a:p>
        </p:txBody>
      </p:sp>
      <p:sp>
        <p:nvSpPr>
          <p:cNvPr id="11" name="Right Arrow 10"/>
          <p:cNvSpPr/>
          <p:nvPr/>
        </p:nvSpPr>
        <p:spPr>
          <a:xfrm rot="17468290">
            <a:off x="9352549" y="4885599"/>
            <a:ext cx="393031" cy="240631"/>
          </a:xfrm>
          <a:prstGeom prst="rightArrow">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ight Arrow 14"/>
          <p:cNvSpPr/>
          <p:nvPr/>
        </p:nvSpPr>
        <p:spPr>
          <a:xfrm rot="14278071">
            <a:off x="10650995" y="4885685"/>
            <a:ext cx="393031" cy="240631"/>
          </a:xfrm>
          <a:prstGeom prst="rightArrow">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501" y="544661"/>
            <a:ext cx="10058400" cy="995091"/>
          </a:xfrm>
        </p:spPr>
        <p:txBody>
          <a:bodyPr/>
          <a:lstStyle/>
          <a:p>
            <a:r>
              <a:rPr lang="en-US" dirty="0"/>
              <a:t>Story expression</a:t>
            </a:r>
            <a:endParaRPr lang="en-US" dirty="0"/>
          </a:p>
        </p:txBody>
      </p:sp>
      <p:sp>
        <p:nvSpPr>
          <p:cNvPr id="7" name="TextBox 6"/>
          <p:cNvSpPr txBox="1"/>
          <p:nvPr/>
        </p:nvSpPr>
        <p:spPr>
          <a:xfrm>
            <a:off x="556501" y="1447532"/>
            <a:ext cx="1917032" cy="369332"/>
          </a:xfrm>
          <a:prstGeom prst="rect">
            <a:avLst/>
          </a:prstGeom>
          <a:noFill/>
        </p:spPr>
        <p:txBody>
          <a:bodyPr wrap="square" rtlCol="0">
            <a:spAutoFit/>
          </a:bodyPr>
          <a:lstStyle/>
          <a:p>
            <a:r>
              <a:rPr lang="en-US" b="1" dirty="0" smtClean="0"/>
              <a:t>Plan B</a:t>
            </a:r>
            <a:endParaRPr lang="en-US" b="1" dirty="0"/>
          </a:p>
        </p:txBody>
      </p:sp>
      <p:pic>
        <p:nvPicPr>
          <p:cNvPr id="8" name="图片 1"/>
          <p:cNvPicPr/>
          <p:nvPr/>
        </p:nvPicPr>
        <p:blipFill>
          <a:blip r:embed="rId2"/>
          <a:stretch>
            <a:fillRect/>
          </a:stretch>
        </p:blipFill>
        <p:spPr>
          <a:xfrm>
            <a:off x="658163" y="1953630"/>
            <a:ext cx="3630739" cy="1964269"/>
          </a:xfrm>
          <a:prstGeom prst="rect">
            <a:avLst/>
          </a:prstGeom>
          <a:noFill/>
          <a:ln>
            <a:noFill/>
          </a:ln>
        </p:spPr>
      </p:pic>
      <p:pic>
        <p:nvPicPr>
          <p:cNvPr id="9" name="图片 2"/>
          <p:cNvPicPr/>
          <p:nvPr/>
        </p:nvPicPr>
        <p:blipFill>
          <a:blip r:embed="rId3"/>
          <a:stretch>
            <a:fillRect/>
          </a:stretch>
        </p:blipFill>
        <p:spPr>
          <a:xfrm>
            <a:off x="658163" y="4054665"/>
            <a:ext cx="4062186" cy="1980792"/>
          </a:xfrm>
          <a:prstGeom prst="rect">
            <a:avLst/>
          </a:prstGeom>
          <a:noFill/>
          <a:ln>
            <a:noFill/>
          </a:ln>
        </p:spPr>
      </p:pic>
      <p:sp>
        <p:nvSpPr>
          <p:cNvPr id="10" name="TextBox 9"/>
          <p:cNvSpPr txBox="1"/>
          <p:nvPr/>
        </p:nvSpPr>
        <p:spPr>
          <a:xfrm>
            <a:off x="5506391" y="1431551"/>
            <a:ext cx="2919664" cy="2585323"/>
          </a:xfrm>
          <a:prstGeom prst="rect">
            <a:avLst/>
          </a:prstGeom>
          <a:noFill/>
        </p:spPr>
        <p:txBody>
          <a:bodyPr wrap="square" rtlCol="0">
            <a:spAutoFit/>
          </a:bodyPr>
          <a:lstStyle/>
          <a:p>
            <a:br>
              <a:rPr lang="en-US" dirty="0"/>
            </a:br>
            <a:r>
              <a:rPr lang="en-US" b="1" dirty="0" smtClean="0"/>
              <a:t>Text narrative;</a:t>
            </a:r>
            <a:endParaRPr lang="en-US" b="1" dirty="0" smtClean="0"/>
          </a:p>
          <a:p>
            <a:endParaRPr lang="en-US" dirty="0" smtClean="0"/>
          </a:p>
          <a:p>
            <a:r>
              <a:rPr lang="en-US" b="1" dirty="0" smtClean="0"/>
              <a:t>Style:</a:t>
            </a:r>
            <a:endParaRPr lang="en-US" b="1" dirty="0"/>
          </a:p>
          <a:p>
            <a:r>
              <a:rPr lang="en-US" dirty="0" smtClean="0"/>
              <a:t>F</a:t>
            </a:r>
            <a:r>
              <a:rPr lang="en-US" altLang="zh-CN" dirty="0" smtClean="0"/>
              <a:t>irst-person</a:t>
            </a:r>
            <a:r>
              <a:rPr lang="en-US" dirty="0" smtClean="0"/>
              <a:t> narrative;</a:t>
            </a:r>
            <a:br>
              <a:rPr lang="en-US" dirty="0"/>
            </a:br>
            <a:r>
              <a:rPr lang="en-US" dirty="0"/>
              <a:t>Boy </a:t>
            </a:r>
            <a:r>
              <a:rPr lang="en-US" dirty="0" smtClean="0"/>
              <a:t>narration</a:t>
            </a:r>
            <a:endParaRPr lang="en-US" dirty="0" smtClean="0"/>
          </a:p>
          <a:p>
            <a:endParaRPr lang="en-US" dirty="0" smtClean="0"/>
          </a:p>
          <a:p>
            <a:r>
              <a:rPr lang="en-US" b="1" dirty="0" smtClean="0"/>
              <a:t>Interactive:</a:t>
            </a:r>
            <a:endParaRPr lang="en-US" b="1" dirty="0"/>
          </a:p>
          <a:p>
            <a:pPr lvl="0" defTabSz="914400" eaLnBrk="0" fontAlgn="base" hangingPunct="0">
              <a:spcBef>
                <a:spcPct val="0"/>
              </a:spcBef>
              <a:spcAft>
                <a:spcPct val="0"/>
              </a:spcAft>
            </a:pPr>
            <a:r>
              <a:rPr lang="en-US" dirty="0" smtClean="0"/>
              <a:t> </a:t>
            </a:r>
            <a:endParaRPr lang="en-US" altLang="en-US" sz="1400" dirty="0">
              <a:latin typeface="Arial" panose="020B0604020202020204" pitchFamily="34" charset="0"/>
            </a:endParaRPr>
          </a:p>
        </p:txBody>
      </p:sp>
      <p:sp>
        <p:nvSpPr>
          <p:cNvPr id="11" name="Rectangle 1"/>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2" name="Picture 2" descr="Space Button icon PNG and SVG Vector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38" y="4009158"/>
            <a:ext cx="1697288" cy="76245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239791" y="5067612"/>
            <a:ext cx="1179095" cy="58553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Press</a:t>
            </a:r>
            <a:endParaRPr lang="en-US" dirty="0" smtClean="0"/>
          </a:p>
          <a:p>
            <a:pPr algn="ctr"/>
            <a:r>
              <a:rPr lang="en-US" dirty="0" smtClean="0"/>
              <a:t>Skip</a:t>
            </a:r>
            <a:endParaRPr lang="en-US" dirty="0"/>
          </a:p>
        </p:txBody>
      </p:sp>
      <p:sp>
        <p:nvSpPr>
          <p:cNvPr id="14" name="Rectangle 13"/>
          <p:cNvSpPr/>
          <p:nvPr/>
        </p:nvSpPr>
        <p:spPr>
          <a:xfrm>
            <a:off x="6780217" y="5067612"/>
            <a:ext cx="1339517" cy="58553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Long Press</a:t>
            </a:r>
            <a:endParaRPr lang="en-US" dirty="0" smtClean="0"/>
          </a:p>
          <a:p>
            <a:pPr algn="ctr"/>
            <a:r>
              <a:rPr lang="en-US" dirty="0" smtClean="0"/>
              <a:t>Skip whole</a:t>
            </a:r>
            <a:endParaRPr lang="en-US" dirty="0"/>
          </a:p>
        </p:txBody>
      </p:sp>
      <p:sp>
        <p:nvSpPr>
          <p:cNvPr id="15" name="Right Arrow 14"/>
          <p:cNvSpPr/>
          <p:nvPr/>
        </p:nvSpPr>
        <p:spPr>
          <a:xfrm rot="17468290">
            <a:off x="5887910" y="4651296"/>
            <a:ext cx="393031" cy="240631"/>
          </a:xfrm>
          <a:prstGeom prst="rightArrow">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ight Arrow 15"/>
          <p:cNvSpPr/>
          <p:nvPr/>
        </p:nvSpPr>
        <p:spPr>
          <a:xfrm rot="14278071">
            <a:off x="7186356" y="4651382"/>
            <a:ext cx="393031" cy="240631"/>
          </a:xfrm>
          <a:prstGeom prst="rightArrow">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p:cNvSpPr txBox="1"/>
          <p:nvPr/>
        </p:nvSpPr>
        <p:spPr>
          <a:xfrm>
            <a:off x="8365058" y="1366048"/>
            <a:ext cx="2919664" cy="2585323"/>
          </a:xfrm>
          <a:prstGeom prst="rect">
            <a:avLst/>
          </a:prstGeom>
          <a:noFill/>
        </p:spPr>
        <p:txBody>
          <a:bodyPr wrap="square" rtlCol="0">
            <a:spAutoFit/>
          </a:bodyPr>
          <a:lstStyle/>
          <a:p>
            <a:br>
              <a:rPr lang="en-US" dirty="0"/>
            </a:br>
            <a:r>
              <a:rPr lang="en-US" b="1" dirty="0" smtClean="0"/>
              <a:t>Collect:</a:t>
            </a:r>
            <a:br>
              <a:rPr lang="en-US" sz="1400" dirty="0"/>
            </a:br>
            <a:r>
              <a:rPr lang="en-US" sz="1400" dirty="0" smtClean="0"/>
              <a:t>       </a:t>
            </a:r>
            <a:r>
              <a:rPr lang="en-US" dirty="0" smtClean="0"/>
              <a:t>Cut scenes / texts </a:t>
            </a:r>
            <a:r>
              <a:rPr lang="en-US" dirty="0"/>
              <a:t>explain the general background of the story, and a series of collection files are used in the game to supplement the ins and outs of the whole event</a:t>
            </a:r>
            <a:endParaRPr lang="en-US" altLang="en-US" sz="1400" b="1" dirty="0">
              <a:latin typeface="Arial" panose="020B0604020202020204" pitchFamily="34" charset="0"/>
            </a:endParaRPr>
          </a:p>
        </p:txBody>
      </p:sp>
      <p:sp>
        <p:nvSpPr>
          <p:cNvPr id="18" name="TextBox 17"/>
          <p:cNvSpPr txBox="1"/>
          <p:nvPr/>
        </p:nvSpPr>
        <p:spPr>
          <a:xfrm>
            <a:off x="8365058" y="4018705"/>
            <a:ext cx="2919664" cy="1508105"/>
          </a:xfrm>
          <a:prstGeom prst="rect">
            <a:avLst/>
          </a:prstGeom>
          <a:noFill/>
        </p:spPr>
        <p:txBody>
          <a:bodyPr wrap="square" rtlCol="0">
            <a:spAutoFit/>
          </a:bodyPr>
          <a:lstStyle/>
          <a:p>
            <a:pPr lvl="0"/>
            <a:br>
              <a:rPr lang="en-US" dirty="0"/>
            </a:br>
            <a:r>
              <a:rPr lang="en-US" b="1" dirty="0" smtClean="0"/>
              <a:t>Object:</a:t>
            </a:r>
            <a:br>
              <a:rPr lang="en-US" sz="1400" dirty="0"/>
            </a:br>
            <a:r>
              <a:rPr lang="en-US" sz="1400" dirty="0" smtClean="0"/>
              <a:t>       </a:t>
            </a:r>
            <a:r>
              <a:rPr lang="en-US" altLang="en-US" sz="1400" dirty="0">
                <a:solidFill>
                  <a:srgbClr val="202124"/>
                </a:solidFill>
                <a:latin typeface="Arial Unicode MS" panose="020B0604020202020204" pitchFamily="34" charset="-128"/>
                <a:ea typeface="inherit"/>
              </a:rPr>
              <a:t>Mail in the </a:t>
            </a:r>
            <a:r>
              <a:rPr lang="en-US" altLang="en-US" sz="1400" dirty="0" smtClean="0">
                <a:solidFill>
                  <a:srgbClr val="202124"/>
                </a:solidFill>
                <a:latin typeface="Arial Unicode MS" panose="020B0604020202020204" pitchFamily="34" charset="-128"/>
                <a:ea typeface="inherit"/>
              </a:rPr>
              <a:t>computer;</a:t>
            </a:r>
            <a:r>
              <a:rPr lang="en-US" altLang="en-US" sz="400" dirty="0" smtClean="0"/>
              <a:t> </a:t>
            </a:r>
            <a:endParaRPr lang="en-US" altLang="en-US" sz="1100" dirty="0">
              <a:latin typeface="Arial" panose="020B0604020202020204" pitchFamily="34" charset="0"/>
            </a:endParaRPr>
          </a:p>
          <a:p>
            <a:pPr lvl="0"/>
            <a:r>
              <a:rPr lang="en-US" altLang="en-US" sz="1400" b="1" dirty="0">
                <a:latin typeface="Arial" panose="020B0604020202020204" pitchFamily="34" charset="0"/>
              </a:rPr>
              <a:t> </a:t>
            </a:r>
            <a:r>
              <a:rPr lang="en-US" altLang="en-US" sz="1400" b="1" dirty="0" smtClean="0">
                <a:latin typeface="Arial" panose="020B0604020202020204" pitchFamily="34" charset="0"/>
              </a:rPr>
              <a:t>     </a:t>
            </a:r>
            <a:r>
              <a:rPr lang="en-US" altLang="en-US" sz="1400" dirty="0">
                <a:solidFill>
                  <a:srgbClr val="202124"/>
                </a:solidFill>
                <a:latin typeface="Arial Unicode MS" panose="020B0604020202020204" pitchFamily="34" charset="-128"/>
                <a:ea typeface="inherit"/>
              </a:rPr>
              <a:t>forms on the desk</a:t>
            </a:r>
            <a:r>
              <a:rPr lang="en-US" altLang="en-US" sz="400" dirty="0"/>
              <a:t> </a:t>
            </a:r>
            <a:r>
              <a:rPr lang="en-US" altLang="en-US" sz="400" dirty="0" smtClean="0"/>
              <a:t>;</a:t>
            </a:r>
            <a:endParaRPr lang="en-US" altLang="en-US" sz="1100" dirty="0">
              <a:latin typeface="Arial" panose="020B0604020202020204" pitchFamily="34" charset="0"/>
            </a:endParaRPr>
          </a:p>
          <a:p>
            <a:r>
              <a:rPr lang="en-US" altLang="en-US" sz="1400" b="1" dirty="0" smtClean="0">
                <a:latin typeface="Arial" panose="020B0604020202020204" pitchFamily="34" charset="0"/>
              </a:rPr>
              <a:t>      </a:t>
            </a:r>
            <a:r>
              <a:rPr lang="en-US" altLang="en-US" sz="1400" dirty="0" smtClean="0">
                <a:solidFill>
                  <a:srgbClr val="202124"/>
                </a:solidFill>
                <a:latin typeface="Arial Unicode MS" panose="020B0604020202020204" pitchFamily="34" charset="-128"/>
                <a:ea typeface="inherit"/>
              </a:rPr>
              <a:t>newspaper;</a:t>
            </a:r>
            <a:endParaRPr lang="en-US" altLang="en-US" sz="1400" dirty="0" smtClean="0">
              <a:solidFill>
                <a:srgbClr val="202124"/>
              </a:solidFill>
              <a:latin typeface="Arial Unicode MS" panose="020B0604020202020204" pitchFamily="34" charset="-128"/>
              <a:ea typeface="inherit"/>
            </a:endParaRPr>
          </a:p>
          <a:p>
            <a:pPr lvl="0"/>
            <a:r>
              <a:rPr lang="en-US" altLang="en-US" sz="1400" dirty="0" smtClean="0">
                <a:solidFill>
                  <a:srgbClr val="202124"/>
                </a:solidFill>
                <a:latin typeface="Arial Unicode MS" panose="020B0604020202020204" pitchFamily="34" charset="-128"/>
                <a:ea typeface="inherit"/>
              </a:rPr>
              <a:t>      news </a:t>
            </a:r>
            <a:r>
              <a:rPr lang="en-US" altLang="en-US" sz="1400" dirty="0">
                <a:solidFill>
                  <a:srgbClr val="202124"/>
                </a:solidFill>
                <a:latin typeface="Arial Unicode MS" panose="020B0604020202020204" pitchFamily="34" charset="-128"/>
                <a:ea typeface="inherit"/>
              </a:rPr>
              <a:t>on TV, etc.</a:t>
            </a:r>
            <a:r>
              <a:rPr lang="en-US" altLang="en-US" sz="400" dirty="0"/>
              <a:t> </a:t>
            </a:r>
            <a:endParaRPr lang="en-US" altLang="en-US" sz="1100" dirty="0">
              <a:latin typeface="Arial" panose="020B0604020202020204" pitchFamily="34" charset="0"/>
            </a:endParaRPr>
          </a:p>
        </p:txBody>
      </p:sp>
      <p:sp>
        <p:nvSpPr>
          <p:cNvPr id="19" name="Rectangle 2"/>
          <p:cNvSpPr>
            <a:spLocks noChangeArrowheads="1"/>
          </p:cNvSpPr>
          <p:nvPr/>
        </p:nvSpPr>
        <p:spPr bwMode="auto">
          <a:xfrm>
            <a:off x="184485"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3"/>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4"/>
          <p:cNvSpPr>
            <a:spLocks noChangeArrowheads="1"/>
          </p:cNvSpPr>
          <p:nvPr/>
        </p:nvSpPr>
        <p:spPr bwMode="auto">
          <a:xfrm>
            <a:off x="0" y="178262"/>
            <a:ext cx="25648" cy="10067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5"/>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7.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248.xml><?xml version="1.0" encoding="utf-8"?>
<p:tagLst xmlns:p="http://schemas.openxmlformats.org/presentationml/2006/main">
  <p:tag name="KSO_WM_BEAUTIFY_FLAG" val="#wm#"/>
  <p:tag name="KSO_WM_TEMPLATE_CATEGORY" val="custom"/>
  <p:tag name="KSO_WM_TEMPLATE_INDEX" val="20205176"/>
</p:tagLst>
</file>

<file path=ppt/tags/tag249.xml><?xml version="1.0" encoding="utf-8"?>
<p:tagLst xmlns:p="http://schemas.openxmlformats.org/presentationml/2006/main">
  <p:tag name="KSO_WM_BEAUTIFY_FLAG" val="#wm#"/>
  <p:tag name="KSO_WM_TEMPLATE_CATEGORY" val="custom"/>
  <p:tag name="KSO_WM_TEMPLATE_INDEX" val="20205176"/>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wm#"/>
  <p:tag name="KSO_WM_TEMPLATE_CATEGORY" val="custom"/>
  <p:tag name="KSO_WM_TEMPLATE_INDEX" val="20205176"/>
</p:tagLst>
</file>

<file path=ppt/tags/tag251.xml><?xml version="1.0" encoding="utf-8"?>
<p:tagLst xmlns:p="http://schemas.openxmlformats.org/presentationml/2006/main">
  <p:tag name="KSO_WM_BEAUTIFY_FLAG" val="#wm#"/>
  <p:tag name="KSO_WM_TEMPLATE_CATEGORY" val="custom"/>
  <p:tag name="KSO_WM_TEMPLATE_INDEX" val="20205176"/>
</p:tagLst>
</file>

<file path=ppt/tags/tag252.xml><?xml version="1.0" encoding="utf-8"?>
<p:tagLst xmlns:p="http://schemas.openxmlformats.org/presentationml/2006/main">
  <p:tag name="KSO_WM_BEAUTIFY_FLAG" val="#wm#"/>
  <p:tag name="KSO_WM_TEMPLATE_CATEGORY" val="custom"/>
  <p:tag name="KSO_WM_TEMPLATE_INDEX" val="20205176"/>
</p:tagLst>
</file>

<file path=ppt/tags/tag253.xml><?xml version="1.0" encoding="utf-8"?>
<p:tagLst xmlns:p="http://schemas.openxmlformats.org/presentationml/2006/main">
  <p:tag name="KSO_WM_BEAUTIFY_FLAG" val="#wm#"/>
  <p:tag name="KSO_WM_TEMPLATE_CATEGORY" val="custom"/>
  <p:tag name="KSO_WM_TEMPLATE_INDEX" val="20205176"/>
</p:tagLst>
</file>

<file path=ppt/tags/tag254.xml><?xml version="1.0" encoding="utf-8"?>
<p:tagLst xmlns:p="http://schemas.openxmlformats.org/presentationml/2006/main">
  <p:tag name="KSO_WM_BEAUTIFY_FLAG" val="#wm#"/>
  <p:tag name="KSO_WM_TEMPLATE_CATEGORY" val="custom"/>
  <p:tag name="KSO_WM_TEMPLATE_INDEX" val="20205176"/>
</p:tagLst>
</file>

<file path=ppt/tags/tag255.xml><?xml version="1.0" encoding="utf-8"?>
<p:tagLst xmlns:p="http://schemas.openxmlformats.org/presentationml/2006/main">
  <p:tag name="KSO_WM_BEAUTIFY_FLAG" val="#wm#"/>
  <p:tag name="KSO_WM_TEMPLATE_CATEGORY" val="custom"/>
  <p:tag name="KSO_WM_TEMPLATE_INDEX" val="20205176"/>
</p:tagLst>
</file>

<file path=ppt/tags/tag25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5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5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59.xml><?xml version="1.0" encoding="utf-8"?>
<p:tagLst xmlns:p="http://schemas.openxmlformats.org/presentationml/2006/main">
  <p:tag name="KSO_WM_BEAUTIFY_FLAG" val="#wm#"/>
  <p:tag name="KSO_WM_TEMPLATE_CATEGORY" val="custom"/>
  <p:tag name="KSO_WM_TEMPLATE_INDEX" val="20187308"/>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187308"/>
</p:tagLst>
</file>

<file path=ppt/tags/tag261.xml><?xml version="1.0" encoding="utf-8"?>
<p:tagLst xmlns:p="http://schemas.openxmlformats.org/presentationml/2006/main">
  <p:tag name="KSO_WM_BEAUTIFY_FLAG" val="#wm#"/>
  <p:tag name="KSO_WM_TEMPLATE_CATEGORY" val="custom"/>
  <p:tag name="KSO_WM_TEMPLATE_INDEX" val="20187308"/>
</p:tagLst>
</file>

<file path=ppt/tags/tag262.xml><?xml version="1.0" encoding="utf-8"?>
<p:tagLst xmlns:p="http://schemas.openxmlformats.org/presentationml/2006/main">
  <p:tag name="KSO_WM_BEAUTIFY_FLAG" val="#wm#"/>
  <p:tag name="KSO_WM_TEMPLATE_CATEGORY" val="custom"/>
  <p:tag name="KSO_WM_TEMPLATE_INDEX" val="20187308"/>
</p:tagLst>
</file>

<file path=ppt/tags/tag263.xml><?xml version="1.0" encoding="utf-8"?>
<p:tagLst xmlns:p="http://schemas.openxmlformats.org/presentationml/2006/main">
  <p:tag name="KSO_WM_BEAUTIFY_FLAG" val="#wm#"/>
  <p:tag name="KSO_WM_TEMPLATE_CATEGORY" val="custom"/>
  <p:tag name="KSO_WM_TEMPLATE_INDEX" val="20187308"/>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0</TotalTime>
  <Words>13723</Words>
  <Application>WPS 演示</Application>
  <PresentationFormat>Widescreen</PresentationFormat>
  <Paragraphs>769</Paragraphs>
  <Slides>79</Slides>
  <Notes>3</Notes>
  <HiddenSlides>0</HiddenSlides>
  <MMClips>0</MMClips>
  <ScaleCrop>false</ScaleCrop>
  <HeadingPairs>
    <vt:vector size="6" baseType="variant">
      <vt:variant>
        <vt:lpstr>已用的字体</vt:lpstr>
      </vt:variant>
      <vt:variant>
        <vt:i4>18</vt:i4>
      </vt:variant>
      <vt:variant>
        <vt:lpstr>主题</vt:lpstr>
      </vt:variant>
      <vt:variant>
        <vt:i4>9</vt:i4>
      </vt:variant>
      <vt:variant>
        <vt:lpstr>幻灯片标题</vt:lpstr>
      </vt:variant>
      <vt:variant>
        <vt:i4>79</vt:i4>
      </vt:variant>
    </vt:vector>
  </HeadingPairs>
  <TitlesOfParts>
    <vt:vector size="106" baseType="lpstr">
      <vt:lpstr>Arial</vt:lpstr>
      <vt:lpstr>宋体</vt:lpstr>
      <vt:lpstr>Wingdings</vt:lpstr>
      <vt:lpstr>微软雅黑</vt:lpstr>
      <vt:lpstr>Wingdings</vt:lpstr>
      <vt:lpstr>Calibri</vt:lpstr>
      <vt:lpstr>Arial</vt:lpstr>
      <vt:lpstr>Arial Unicode MS</vt:lpstr>
      <vt:lpstr>inherit</vt:lpstr>
      <vt:lpstr>Arial Unicode MS</vt:lpstr>
      <vt:lpstr>等线</vt:lpstr>
      <vt:lpstr>Times New Roman</vt:lpstr>
      <vt:lpstr>Rockwell Condensed</vt:lpstr>
      <vt:lpstr>Rockwell</vt:lpstr>
      <vt:lpstr>Calibri Light</vt:lpstr>
      <vt:lpstr>方正姚体</vt:lpstr>
      <vt:lpstr>Segoe Print</vt:lpstr>
      <vt:lpstr>等线 Light</vt:lpstr>
      <vt:lpstr>Wood Type</vt:lpstr>
      <vt:lpstr>Office 主题​​</vt:lpstr>
      <vt:lpstr>1_Office 主题​​</vt:lpstr>
      <vt:lpstr>2_Office 主题​​</vt:lpstr>
      <vt:lpstr>Office 主题</vt:lpstr>
      <vt:lpstr>1_Office Theme</vt:lpstr>
      <vt:lpstr>Office Theme</vt:lpstr>
      <vt:lpstr>3_Office 主题​​</vt:lpstr>
      <vt:lpstr>2_Office Theme</vt:lpstr>
      <vt:lpstr>PowerPoint 演示文稿</vt:lpstr>
      <vt:lpstr>PowerPoint 演示文稿</vt:lpstr>
      <vt:lpstr>PowerPoint 演示文稿</vt:lpstr>
      <vt:lpstr>PowerPoint 演示文稿</vt:lpstr>
      <vt:lpstr>Target Audience</vt:lpstr>
      <vt:lpstr>PowerPoint 演示文稿</vt:lpstr>
      <vt:lpstr>Game Story</vt:lpstr>
      <vt:lpstr>Story expression</vt:lpstr>
      <vt:lpstr>Story expression</vt:lpstr>
      <vt:lpstr>PowerPoint 演示文稿</vt:lpstr>
      <vt:lpstr>PowerPoint 演示文稿</vt:lpstr>
      <vt:lpstr>Ripper</vt:lpstr>
      <vt:lpstr>Humans</vt:lpstr>
      <vt:lpstr>PowerPoint 演示文稿</vt:lpstr>
      <vt:lpstr>Game Play</vt:lpstr>
      <vt:lpstr>Key Features</vt:lpstr>
      <vt:lpstr>PowerPoint 演示文稿</vt:lpstr>
      <vt:lpstr>PowerPoint 演示文稿</vt:lpstr>
      <vt:lpstr>Move &amp; REFLEXES</vt:lpstr>
      <vt:lpstr>Timing</vt:lpstr>
      <vt:lpstr>Cleverness &amp; tactical</vt:lpstr>
      <vt:lpstr>PowerPoint 演示文稿</vt:lpstr>
      <vt:lpstr>Life Timer</vt:lpstr>
      <vt:lpstr>Skill Points</vt:lpstr>
      <vt:lpstr>Collect materials</vt:lpstr>
      <vt:lpstr>GAME Main UI </vt:lpstr>
      <vt:lpstr>PowerPoint 演示文稿</vt:lpstr>
      <vt:lpstr>Weapon Design </vt:lpstr>
      <vt:lpstr>Weapon 1: Red Queen</vt:lpstr>
      <vt:lpstr>Weapon 2: Super Sticky</vt:lpstr>
      <vt:lpstr>Weapon Build</vt:lpstr>
      <vt:lpstr>PowerPoint 演示文稿</vt:lpstr>
      <vt:lpstr>Item slot page indication</vt:lpstr>
      <vt:lpstr>Build weapons</vt:lpstr>
      <vt:lpstr>Build weapons</vt:lpstr>
      <vt:lpstr>Instructions for use of the prop bar</vt:lpstr>
      <vt:lpstr>Weapon production instructions</vt:lpstr>
      <vt:lpstr>PowerPoint 演示文稿</vt:lpstr>
      <vt:lpstr>PowerPoint 演示文稿</vt:lpstr>
      <vt:lpstr>Operation guide</vt:lpstr>
      <vt:lpstr>reference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触发报警的两种情况： 1.玩偶走动时被NPC发现，NPC跑开，报警； （简单版，NPC原地报警） 2.玩偶杀人时被其它NPC看见，其它npc跑开，报警；  报警之后，进入警报状态： a.倒计时十秒,警察从屏幕外进入标记警徽的调查区域调查； 十秒内，玩偶未被发现，十秒后警察就离开； 被发现，则进入逮捕状态  （DEMO 版本若没法实现逮捕状态，则先实现    被警察发现，就会游戏结束）  B.倒计时十秒,警察从屏幕外进入标记警徽的调查区域调查； 十秒内，玩偶被发现，则进入逮捕状态； 逮捕倒计时是新计时10s;  警察会追击玩偶，玩偶进入逃跑状态； 十秒内没被抓到，则警察离开； 被抓到游戏结束！！  逮捕状态行为开发需要时间长，先做第一种状态； 先不做追击状态；  </vt:lpstr>
      <vt:lpstr>Failure</vt:lpstr>
      <vt:lpstr>success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PuppyTear LAYOUT</dc:title>
  <dc:creator>GD Student</dc:creator>
  <cp:lastModifiedBy>季必安</cp:lastModifiedBy>
  <cp:revision>235</cp:revision>
  <dcterms:created xsi:type="dcterms:W3CDTF">2020-12-17T10:20:00Z</dcterms:created>
  <dcterms:modified xsi:type="dcterms:W3CDTF">2021-01-07T05:38:01Z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